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Lst>
  <p:sldSz cx="14630400" cy="8229600"/>
  <p:notesSz cx="8229600" cy="14630400"/>
  <p:embeddedFontLst>
    <p:embeddedFont>
      <p:font typeface="Roboto" panose="02000000000000000000" pitchFamily="2" charset="0"/>
      <p:regular r:id="rId24"/>
      <p:bold r:id="rId25"/>
      <p:italic r:id="rId26"/>
      <p:boldItalic r:id="rId27"/>
    </p:embeddedFont>
    <p:embeddedFont>
      <p:font typeface="Roboto Medium" panose="02000000000000000000" pitchFamily="2"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4" d="100"/>
          <a:sy n="54" d="100"/>
        </p:scale>
        <p:origin x="9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253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2" y="2570480"/>
            <a:ext cx="5994401" cy="437896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86274" y="2570481"/>
            <a:ext cx="5994398" cy="43789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78386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accent1">
            <a:lumMod val="60000"/>
            <a:lumOff val="40000"/>
            <a:alpha val="86000"/>
          </a:schemeClr>
        </a:solidFill>
        <a:effectLst/>
      </p:bgPr>
    </p:bg>
    <p:spTree>
      <p:nvGrpSpPr>
        <p:cNvPr id="1" name=""/>
        <p:cNvGrpSpPr/>
        <p:nvPr/>
      </p:nvGrpSpPr>
      <p:grpSpPr>
        <a:xfrm>
          <a:off x="0" y="0"/>
          <a:ext cx="0" cy="0"/>
          <a:chOff x="0" y="0"/>
          <a:chExt cx="0" cy="0"/>
        </a:xfrm>
      </p:grpSpPr>
      <p:sp>
        <p:nvSpPr>
          <p:cNvPr id="2" name="Text 0"/>
          <p:cNvSpPr/>
          <p:nvPr/>
        </p:nvSpPr>
        <p:spPr>
          <a:xfrm>
            <a:off x="2049062" y="1678165"/>
            <a:ext cx="3299936" cy="201573"/>
          </a:xfrm>
          <a:prstGeom prst="rect">
            <a:avLst/>
          </a:prstGeom>
          <a:noFill/>
          <a:ln/>
        </p:spPr>
        <p:txBody>
          <a:bodyPr wrap="none" lIns="0" tIns="0" rIns="0" bIns="0" rtlCol="0" anchor="t"/>
          <a:lstStyle/>
          <a:p>
            <a:pPr marL="0" indent="0">
              <a:lnSpc>
                <a:spcPts val="1550"/>
              </a:lnSpc>
              <a:buNone/>
            </a:pPr>
            <a:r>
              <a:rPr lang="en-US" sz="3600" b="1" dirty="0">
                <a:solidFill>
                  <a:srgbClr val="FFFFFF"/>
                </a:solidFill>
                <a:latin typeface="Roboto Medium" pitchFamily="34" charset="0"/>
                <a:ea typeface="Roboto Medium" pitchFamily="34" charset="-122"/>
                <a:cs typeface="Roboto Medium" pitchFamily="34" charset="-120"/>
              </a:rPr>
              <a:t>Predictive Analytics for Disaster Management</a:t>
            </a:r>
            <a:endParaRPr lang="en-US" sz="3600" b="1" dirty="0"/>
          </a:p>
        </p:txBody>
      </p:sp>
      <p:sp>
        <p:nvSpPr>
          <p:cNvPr id="3" name="Text 1"/>
          <p:cNvSpPr/>
          <p:nvPr/>
        </p:nvSpPr>
        <p:spPr>
          <a:xfrm>
            <a:off x="2993996" y="2408256"/>
            <a:ext cx="8116024" cy="1370925"/>
          </a:xfrm>
          <a:prstGeom prst="rect">
            <a:avLst/>
          </a:prstGeom>
          <a:noFill/>
          <a:ln/>
        </p:spPr>
        <p:txBody>
          <a:bodyPr wrap="square" lIns="0" tIns="0" rIns="0" bIns="0" rtlCol="0" anchor="t"/>
          <a:lstStyle/>
          <a:p>
            <a:pPr marL="0" indent="0">
              <a:buNone/>
            </a:pPr>
            <a:r>
              <a:rPr lang="en-US" sz="2000" dirty="0">
                <a:solidFill>
                  <a:srgbClr val="CFD0D8"/>
                </a:solidFill>
                <a:latin typeface="Times New Roman" panose="02020603050405020304" pitchFamily="18" charset="0"/>
                <a:ea typeface="Roboto" pitchFamily="34" charset="-122"/>
                <a:cs typeface="Times New Roman" panose="02020603050405020304" pitchFamily="18" charset="0"/>
              </a:rPr>
              <a:t>This presentation explores the transformative potential of a predictive analytics system for disaster management, leveraging real-time data centralization and advanced modeling to enhance preparedness, response, and mitigation efforts.</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451842" y="3320891"/>
            <a:ext cx="6705957" cy="206454"/>
          </a:xfrm>
          <a:prstGeom prst="rect">
            <a:avLst/>
          </a:prstGeom>
          <a:noFill/>
          <a:ln/>
        </p:spPr>
        <p:txBody>
          <a:bodyPr wrap="none" lIns="0" tIns="0" rIns="0" bIns="0" rtlCol="0" anchor="t"/>
          <a:lstStyle/>
          <a:p>
            <a:pPr marL="0" indent="0">
              <a:lnSpc>
                <a:spcPts val="1600"/>
              </a:lnSpc>
              <a:buNone/>
            </a:pPr>
            <a:endParaRPr lang="en-US" sz="1000" dirty="0"/>
          </a:p>
        </p:txBody>
      </p:sp>
      <p:sp>
        <p:nvSpPr>
          <p:cNvPr id="6" name="Text 3"/>
          <p:cNvSpPr/>
          <p:nvPr/>
        </p:nvSpPr>
        <p:spPr>
          <a:xfrm>
            <a:off x="4732404" y="4691816"/>
            <a:ext cx="6705957" cy="3370979"/>
          </a:xfrm>
          <a:prstGeom prst="rect">
            <a:avLst/>
          </a:prstGeom>
          <a:noFill/>
          <a:ln/>
        </p:spPr>
        <p:txBody>
          <a:bodyPr wrap="none" lIns="0" tIns="0" rIns="0" bIns="0" rtlCol="0" anchor="t"/>
          <a:lstStyle/>
          <a:p>
            <a:pPr marL="0" indent="0">
              <a:lnSpc>
                <a:spcPts val="1600"/>
              </a:lnSpc>
              <a:buNone/>
            </a:pPr>
            <a:r>
              <a:rPr lang="en-US" sz="1600" dirty="0">
                <a:solidFill>
                  <a:srgbClr val="CFD0D8"/>
                </a:solidFill>
                <a:latin typeface="Roboto" pitchFamily="34" charset="0"/>
                <a:ea typeface="Roboto" pitchFamily="34" charset="-122"/>
                <a:cs typeface="Roboto" pitchFamily="34" charset="-120"/>
              </a:rPr>
              <a:t>P</a:t>
            </a:r>
            <a:r>
              <a:rPr lang="en-US" dirty="0">
                <a:solidFill>
                  <a:srgbClr val="CFD0D8"/>
                </a:solidFill>
                <a:latin typeface="Roboto" pitchFamily="34" charset="0"/>
                <a:ea typeface="Roboto" pitchFamily="34" charset="-122"/>
                <a:cs typeface="Roboto" pitchFamily="34" charset="-120"/>
              </a:rPr>
              <a:t>repared by HAWKS Team members</a:t>
            </a:r>
            <a:r>
              <a:rPr lang="en-US" sz="1600" dirty="0">
                <a:solidFill>
                  <a:srgbClr val="CFD0D8"/>
                </a:solidFill>
                <a:latin typeface="Roboto" pitchFamily="34" charset="0"/>
                <a:ea typeface="Roboto" pitchFamily="34" charset="-122"/>
                <a:cs typeface="Roboto" pitchFamily="34" charset="-120"/>
              </a:rPr>
              <a:t>:</a:t>
            </a:r>
            <a:endParaRPr lang="en-US" sz="1600" dirty="0"/>
          </a:p>
        </p:txBody>
      </p:sp>
      <p:sp>
        <p:nvSpPr>
          <p:cNvPr id="7" name="Text 4"/>
          <p:cNvSpPr/>
          <p:nvPr/>
        </p:nvSpPr>
        <p:spPr>
          <a:xfrm>
            <a:off x="451842" y="3965972"/>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a:pPr>
            <a:r>
              <a:rPr lang="en-US" sz="1600" dirty="0">
                <a:solidFill>
                  <a:srgbClr val="CFD0D8"/>
                </a:solidFill>
                <a:latin typeface="Roboto" pitchFamily="34" charset="0"/>
                <a:ea typeface="Roboto" pitchFamily="34" charset="-122"/>
                <a:cs typeface="Roboto" pitchFamily="34" charset="-120"/>
              </a:rPr>
              <a:t>MAYANJA Leon SENGENDO 26453</a:t>
            </a:r>
            <a:endParaRPr lang="en-US" sz="1600" dirty="0"/>
          </a:p>
        </p:txBody>
      </p:sp>
      <p:sp>
        <p:nvSpPr>
          <p:cNvPr id="8" name="Text 5"/>
          <p:cNvSpPr/>
          <p:nvPr/>
        </p:nvSpPr>
        <p:spPr>
          <a:xfrm>
            <a:off x="451842" y="4217551"/>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2"/>
            </a:pPr>
            <a:r>
              <a:rPr lang="en-US" sz="1600" dirty="0">
                <a:solidFill>
                  <a:srgbClr val="CFD0D8"/>
                </a:solidFill>
                <a:latin typeface="Roboto" pitchFamily="34" charset="0"/>
                <a:ea typeface="Roboto" pitchFamily="34" charset="-122"/>
                <a:cs typeface="Roboto" pitchFamily="34" charset="-120"/>
              </a:rPr>
              <a:t>MUGABEKAZI Liliane 25505</a:t>
            </a:r>
            <a:endParaRPr lang="en-US" sz="1600" dirty="0"/>
          </a:p>
        </p:txBody>
      </p:sp>
      <p:sp>
        <p:nvSpPr>
          <p:cNvPr id="9" name="Text 6"/>
          <p:cNvSpPr/>
          <p:nvPr/>
        </p:nvSpPr>
        <p:spPr>
          <a:xfrm>
            <a:off x="451842" y="4469130"/>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3"/>
            </a:pPr>
            <a:r>
              <a:rPr lang="en-US" sz="1600" dirty="0">
                <a:solidFill>
                  <a:srgbClr val="CFD0D8"/>
                </a:solidFill>
                <a:latin typeface="Roboto" pitchFamily="34" charset="0"/>
                <a:ea typeface="Roboto" pitchFamily="34" charset="-122"/>
                <a:cs typeface="Roboto" pitchFamily="34" charset="-120"/>
              </a:rPr>
              <a:t>IRIZA GATERA Merveille 26266</a:t>
            </a:r>
            <a:endParaRPr lang="en-US" sz="1600" dirty="0"/>
          </a:p>
        </p:txBody>
      </p:sp>
      <p:sp>
        <p:nvSpPr>
          <p:cNvPr id="10" name="Text 7"/>
          <p:cNvSpPr/>
          <p:nvPr/>
        </p:nvSpPr>
        <p:spPr>
          <a:xfrm>
            <a:off x="451842" y="4720709"/>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4"/>
            </a:pPr>
            <a:r>
              <a:rPr lang="en-US" sz="1600" dirty="0">
                <a:solidFill>
                  <a:srgbClr val="CFD0D8"/>
                </a:solidFill>
                <a:latin typeface="Roboto" pitchFamily="34" charset="0"/>
                <a:ea typeface="Roboto" pitchFamily="34" charset="-122"/>
                <a:cs typeface="Roboto" pitchFamily="34" charset="-120"/>
              </a:rPr>
              <a:t>KUBWAYO Elyse Mireille 26490</a:t>
            </a:r>
            <a:endParaRPr lang="en-US" sz="1600" dirty="0"/>
          </a:p>
        </p:txBody>
      </p:sp>
      <p:sp>
        <p:nvSpPr>
          <p:cNvPr id="11" name="Text 8"/>
          <p:cNvSpPr/>
          <p:nvPr/>
        </p:nvSpPr>
        <p:spPr>
          <a:xfrm>
            <a:off x="451840" y="4972288"/>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5"/>
            </a:pPr>
            <a:r>
              <a:rPr lang="en-US" sz="1600" dirty="0">
                <a:solidFill>
                  <a:srgbClr val="CFD0D8"/>
                </a:solidFill>
                <a:latin typeface="Roboto" pitchFamily="34" charset="0"/>
                <a:ea typeface="Roboto" pitchFamily="34" charset="-122"/>
                <a:cs typeface="Roboto" pitchFamily="34" charset="-120"/>
              </a:rPr>
              <a:t>SANO Chris Armel 24699</a:t>
            </a:r>
            <a:endParaRPr lang="en-US" sz="1600" dirty="0"/>
          </a:p>
        </p:txBody>
      </p:sp>
      <p:sp>
        <p:nvSpPr>
          <p:cNvPr id="12" name="Text 9"/>
          <p:cNvSpPr/>
          <p:nvPr/>
        </p:nvSpPr>
        <p:spPr>
          <a:xfrm>
            <a:off x="451841" y="5188427"/>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6"/>
            </a:pPr>
            <a:r>
              <a:rPr lang="en-US" sz="1600" dirty="0">
                <a:solidFill>
                  <a:srgbClr val="CFD0D8"/>
                </a:solidFill>
                <a:latin typeface="Roboto" pitchFamily="34" charset="0"/>
                <a:ea typeface="Roboto" pitchFamily="34" charset="-122"/>
                <a:cs typeface="Roboto" pitchFamily="34" charset="-120"/>
              </a:rPr>
              <a:t>SABOUR Yacoub Mahamat 24845</a:t>
            </a:r>
            <a:endParaRPr lang="en-US" sz="1600" dirty="0"/>
          </a:p>
        </p:txBody>
      </p:sp>
      <p:sp>
        <p:nvSpPr>
          <p:cNvPr id="13" name="Text 10"/>
          <p:cNvSpPr/>
          <p:nvPr/>
        </p:nvSpPr>
        <p:spPr>
          <a:xfrm>
            <a:off x="451842" y="5425710"/>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7"/>
            </a:pPr>
            <a:r>
              <a:rPr lang="en-US" sz="1600" dirty="0">
                <a:solidFill>
                  <a:srgbClr val="CFD0D8"/>
                </a:solidFill>
                <a:latin typeface="Roboto" pitchFamily="34" charset="0"/>
                <a:ea typeface="Roboto" pitchFamily="34" charset="-122"/>
                <a:cs typeface="Roboto" pitchFamily="34" charset="-120"/>
              </a:rPr>
              <a:t>IRADUKUNDA Boris 25509</a:t>
            </a:r>
            <a:endParaRPr lang="en-US" sz="1600" dirty="0"/>
          </a:p>
        </p:txBody>
      </p:sp>
      <p:sp>
        <p:nvSpPr>
          <p:cNvPr id="14" name="Text 11"/>
          <p:cNvSpPr/>
          <p:nvPr/>
        </p:nvSpPr>
        <p:spPr>
          <a:xfrm>
            <a:off x="451842" y="5727025"/>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8"/>
            </a:pPr>
            <a:r>
              <a:rPr lang="en-US" sz="1600" dirty="0">
                <a:solidFill>
                  <a:srgbClr val="CFD0D8"/>
                </a:solidFill>
                <a:latin typeface="Roboto" pitchFamily="34" charset="0"/>
                <a:ea typeface="Roboto" pitchFamily="34" charset="-122"/>
                <a:cs typeface="Roboto" pitchFamily="34" charset="-120"/>
              </a:rPr>
              <a:t>ISHIMWE Joyeuse 26756</a:t>
            </a:r>
            <a:endParaRPr lang="en-US" sz="1600" dirty="0"/>
          </a:p>
        </p:txBody>
      </p:sp>
      <p:sp>
        <p:nvSpPr>
          <p:cNvPr id="15" name="Text 12"/>
          <p:cNvSpPr/>
          <p:nvPr/>
        </p:nvSpPr>
        <p:spPr>
          <a:xfrm>
            <a:off x="456843" y="5978604"/>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9"/>
            </a:pPr>
            <a:r>
              <a:rPr lang="en-US" sz="1600" dirty="0">
                <a:solidFill>
                  <a:srgbClr val="CFD0D8"/>
                </a:solidFill>
                <a:latin typeface="Roboto" pitchFamily="34" charset="0"/>
                <a:ea typeface="Roboto" pitchFamily="34" charset="-122"/>
                <a:cs typeface="Roboto" pitchFamily="34" charset="-120"/>
              </a:rPr>
              <a:t>NSENGIYUMVA Egide 24622</a:t>
            </a:r>
            <a:endParaRPr lang="en-US" sz="1600" dirty="0"/>
          </a:p>
        </p:txBody>
      </p:sp>
      <p:sp>
        <p:nvSpPr>
          <p:cNvPr id="16" name="Text 13"/>
          <p:cNvSpPr/>
          <p:nvPr/>
        </p:nvSpPr>
        <p:spPr>
          <a:xfrm>
            <a:off x="451842" y="6230183"/>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10"/>
            </a:pPr>
            <a:r>
              <a:rPr lang="en-US" sz="1600" dirty="0">
                <a:solidFill>
                  <a:srgbClr val="CFD0D8"/>
                </a:solidFill>
                <a:latin typeface="Roboto" pitchFamily="34" charset="0"/>
                <a:ea typeface="Roboto" pitchFamily="34" charset="-122"/>
                <a:cs typeface="Roboto" pitchFamily="34" charset="-120"/>
              </a:rPr>
              <a:t>Ange Kimberly MUKESHIMANA 25580</a:t>
            </a:r>
            <a:endParaRPr lang="en-US" sz="1600" dirty="0"/>
          </a:p>
        </p:txBody>
      </p:sp>
      <p:sp>
        <p:nvSpPr>
          <p:cNvPr id="17" name="Text 14"/>
          <p:cNvSpPr/>
          <p:nvPr/>
        </p:nvSpPr>
        <p:spPr>
          <a:xfrm>
            <a:off x="451842" y="6481763"/>
            <a:ext cx="6705957" cy="206454"/>
          </a:xfrm>
          <a:prstGeom prst="rect">
            <a:avLst/>
          </a:prstGeom>
          <a:noFill/>
          <a:ln/>
        </p:spPr>
        <p:txBody>
          <a:bodyPr wrap="none" lIns="0" tIns="0" rIns="0" bIns="0" rtlCol="0" anchor="t"/>
          <a:lstStyle/>
          <a:p>
            <a:pPr marL="342900" indent="-342900" algn="l">
              <a:lnSpc>
                <a:spcPts val="1600"/>
              </a:lnSpc>
              <a:buSzPct val="100000"/>
              <a:buFont typeface="+mj-lt"/>
              <a:buAutoNum type="arabicPeriod" startAt="11"/>
            </a:pPr>
            <a:r>
              <a:rPr lang="en-US" sz="1600" dirty="0">
                <a:solidFill>
                  <a:srgbClr val="CFD0D8"/>
                </a:solidFill>
                <a:latin typeface="Roboto" pitchFamily="34" charset="0"/>
                <a:ea typeface="Roboto" pitchFamily="34" charset="-122"/>
                <a:cs typeface="Roboto" pitchFamily="34" charset="-120"/>
              </a:rPr>
              <a:t>NAMAHORO Sandrine Marie Merci 25423</a:t>
            </a:r>
            <a:endParaRPr lang="en-US" sz="1600" dirty="0"/>
          </a:p>
        </p:txBody>
      </p:sp>
      <p:sp>
        <p:nvSpPr>
          <p:cNvPr id="18" name="Text 15"/>
          <p:cNvSpPr/>
          <p:nvPr/>
        </p:nvSpPr>
        <p:spPr>
          <a:xfrm>
            <a:off x="10555904" y="208099"/>
            <a:ext cx="5835848" cy="403384"/>
          </a:xfrm>
          <a:prstGeom prst="rect">
            <a:avLst/>
          </a:prstGeom>
          <a:noFill/>
          <a:ln/>
        </p:spPr>
        <p:txBody>
          <a:bodyPr wrap="none" lIns="0" tIns="0" rIns="0" bIns="0" rtlCol="0" anchor="t"/>
          <a:lstStyle/>
          <a:p>
            <a:pPr marL="0" indent="0">
              <a:lnSpc>
                <a:spcPts val="3150"/>
              </a:lnSpc>
              <a:buNone/>
            </a:pPr>
            <a:r>
              <a:rPr lang="en-US" sz="1600" dirty="0">
                <a:solidFill>
                  <a:srgbClr val="FFFFFF"/>
                </a:solidFill>
                <a:latin typeface="Roboto Medium" pitchFamily="34" charset="0"/>
                <a:ea typeface="Roboto Medium" pitchFamily="34" charset="-122"/>
                <a:cs typeface="Roboto Medium" pitchFamily="34" charset="-120"/>
              </a:rPr>
              <a:t>PL/SQL wed grp on December 4TH 2024</a:t>
            </a:r>
            <a:endParaRPr lang="en-US" sz="1600" dirty="0"/>
          </a:p>
        </p:txBody>
      </p:sp>
      <p:sp>
        <p:nvSpPr>
          <p:cNvPr id="19" name="Text 16"/>
          <p:cNvSpPr/>
          <p:nvPr/>
        </p:nvSpPr>
        <p:spPr>
          <a:xfrm>
            <a:off x="451842" y="7349728"/>
            <a:ext cx="6705957" cy="206454"/>
          </a:xfrm>
          <a:prstGeom prst="rect">
            <a:avLst/>
          </a:prstGeom>
          <a:noFill/>
          <a:ln/>
        </p:spPr>
        <p:txBody>
          <a:bodyPr wrap="none" lIns="0" tIns="0" rIns="0" bIns="0" rtlCol="0" anchor="t"/>
          <a:lstStyle/>
          <a:p>
            <a:pPr marL="0" indent="0">
              <a:lnSpc>
                <a:spcPts val="1600"/>
              </a:lnSpc>
              <a:buNone/>
            </a:pPr>
            <a:endParaRPr lang="en-US" sz="1000" dirty="0"/>
          </a:p>
        </p:txBody>
      </p:sp>
      <p:sp>
        <p:nvSpPr>
          <p:cNvPr id="22" name="Text 17"/>
          <p:cNvSpPr/>
          <p:nvPr/>
        </p:nvSpPr>
        <p:spPr>
          <a:xfrm>
            <a:off x="7480221" y="5990392"/>
            <a:ext cx="6705957" cy="206454"/>
          </a:xfrm>
          <a:prstGeom prst="rect">
            <a:avLst/>
          </a:prstGeom>
          <a:noFill/>
          <a:ln/>
        </p:spPr>
        <p:txBody>
          <a:bodyPr wrap="none" lIns="0" tIns="0" rIns="0" bIns="0" rtlCol="0" anchor="t"/>
          <a:lstStyle/>
          <a:p>
            <a:pPr marL="0" indent="0">
              <a:lnSpc>
                <a:spcPts val="1600"/>
              </a:lnSpc>
              <a:buNone/>
            </a:pPr>
            <a:endParaRPr lang="en-US" sz="1000" dirty="0"/>
          </a:p>
        </p:txBody>
      </p:sp>
      <p:sp>
        <p:nvSpPr>
          <p:cNvPr id="23" name="AutoShape 2">
            <a:extLst>
              <a:ext uri="{FF2B5EF4-FFF2-40B4-BE49-F238E27FC236}">
                <a16:creationId xmlns:a16="http://schemas.microsoft.com/office/drawing/2014/main" id="{06FFED63-39E4-DF05-097E-7B1B8015A3A9}"/>
              </a:ext>
            </a:extLst>
          </p:cNvPr>
          <p:cNvSpPr>
            <a:spLocks noChangeAspect="1" noChangeArrowheads="1"/>
          </p:cNvSpPr>
          <p:nvPr/>
        </p:nvSpPr>
        <p:spPr bwMode="auto">
          <a:xfrm>
            <a:off x="7162800" y="39152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a:extLst>
              <a:ext uri="{FF2B5EF4-FFF2-40B4-BE49-F238E27FC236}">
                <a16:creationId xmlns:a16="http://schemas.microsoft.com/office/drawing/2014/main" id="{270496CB-FB15-3ACB-76B0-625A542107E2}"/>
              </a:ext>
            </a:extLst>
          </p:cNvPr>
          <p:cNvPicPr>
            <a:picLocks noChangeAspect="1"/>
          </p:cNvPicPr>
          <p:nvPr/>
        </p:nvPicPr>
        <p:blipFill>
          <a:blip r:embed="rId3"/>
          <a:stretch>
            <a:fillRect/>
          </a:stretch>
        </p:blipFill>
        <p:spPr>
          <a:xfrm>
            <a:off x="9651958" y="4090042"/>
            <a:ext cx="3572807" cy="2353456"/>
          </a:xfrm>
          <a:prstGeom prst="rect">
            <a:avLst/>
          </a:prstGeom>
        </p:spPr>
      </p:pic>
      <p:pic>
        <p:nvPicPr>
          <p:cNvPr id="1040" name="Picture 16" descr="Hawk | Types, Diet, &amp; Facts | Britannica">
            <a:extLst>
              <a:ext uri="{FF2B5EF4-FFF2-40B4-BE49-F238E27FC236}">
                <a16:creationId xmlns:a16="http://schemas.microsoft.com/office/drawing/2014/main" id="{B230453E-9EF9-2A99-DEE5-306B01CC1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1600" y="651414"/>
            <a:ext cx="1779491" cy="996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4378" y="577810"/>
            <a:ext cx="13161645" cy="1311354"/>
          </a:xfrm>
          <a:prstGeom prst="rect">
            <a:avLst/>
          </a:prstGeom>
          <a:noFill/>
          <a:ln/>
        </p:spPr>
        <p:txBody>
          <a:bodyPr wrap="square" lIns="0" tIns="0" rIns="0" bIns="0" rtlCol="0" anchor="t"/>
          <a:lstStyle/>
          <a:p>
            <a:pPr marL="0" indent="0">
              <a:lnSpc>
                <a:spcPts val="5150"/>
              </a:lnSpc>
              <a:buNone/>
            </a:pPr>
            <a:r>
              <a:rPr lang="en-US" sz="4100" dirty="0">
                <a:solidFill>
                  <a:srgbClr val="FFFFFF"/>
                </a:solidFill>
                <a:latin typeface="Roboto Medium" pitchFamily="34" charset="0"/>
                <a:ea typeface="Roboto Medium" pitchFamily="34" charset="-122"/>
                <a:cs typeface="Roboto Medium" pitchFamily="34" charset="-120"/>
              </a:rPr>
              <a:t>Enhancing Disaster Management with Advanced Database Programming</a:t>
            </a:r>
            <a:endParaRPr lang="en-US" sz="4100" dirty="0"/>
          </a:p>
        </p:txBody>
      </p:sp>
      <p:sp>
        <p:nvSpPr>
          <p:cNvPr id="3" name="Shape 1"/>
          <p:cNvSpPr/>
          <p:nvPr/>
        </p:nvSpPr>
        <p:spPr>
          <a:xfrm>
            <a:off x="734378" y="2308741"/>
            <a:ext cx="4247317" cy="2902268"/>
          </a:xfrm>
          <a:prstGeom prst="roundRect">
            <a:avLst>
              <a:gd name="adj" fmla="val 3037"/>
            </a:avLst>
          </a:prstGeom>
          <a:solidFill>
            <a:srgbClr val="182567"/>
          </a:solidFill>
          <a:ln w="7620">
            <a:solidFill>
              <a:srgbClr val="313E80"/>
            </a:solidFill>
            <a:prstDash val="solid"/>
          </a:ln>
        </p:spPr>
        <p:txBody>
          <a:bodyPr/>
          <a:lstStyle/>
          <a:p>
            <a:endParaRPr lang="en-US"/>
          </a:p>
        </p:txBody>
      </p:sp>
      <p:sp>
        <p:nvSpPr>
          <p:cNvPr id="4" name="Text 2"/>
          <p:cNvSpPr/>
          <p:nvPr/>
        </p:nvSpPr>
        <p:spPr>
          <a:xfrm>
            <a:off x="951786" y="2526149"/>
            <a:ext cx="2622828" cy="327779"/>
          </a:xfrm>
          <a:prstGeom prst="rect">
            <a:avLst/>
          </a:prstGeom>
          <a:noFill/>
          <a:ln/>
        </p:spPr>
        <p:txBody>
          <a:bodyPr wrap="none" lIns="0" tIns="0" rIns="0" bIns="0" rtlCol="0" anchor="t"/>
          <a:lstStyle/>
          <a:p>
            <a:pPr marL="0" indent="0">
              <a:lnSpc>
                <a:spcPts val="2550"/>
              </a:lnSpc>
              <a:buNone/>
            </a:pPr>
            <a:r>
              <a:rPr lang="en-US" sz="2050" b="1" dirty="0">
                <a:solidFill>
                  <a:srgbClr val="CFD0D8"/>
                </a:solidFill>
                <a:latin typeface="Roboto Medium" pitchFamily="34" charset="0"/>
                <a:ea typeface="Roboto Medium" pitchFamily="34" charset="-122"/>
                <a:cs typeface="Roboto Medium" pitchFamily="34" charset="-120"/>
              </a:rPr>
              <a:t>Triggers</a:t>
            </a:r>
            <a:endParaRPr lang="en-US" sz="2050" dirty="0"/>
          </a:p>
        </p:txBody>
      </p:sp>
      <p:sp>
        <p:nvSpPr>
          <p:cNvPr id="5" name="Text 3"/>
          <p:cNvSpPr/>
          <p:nvPr/>
        </p:nvSpPr>
        <p:spPr>
          <a:xfrm>
            <a:off x="951786" y="2979777"/>
            <a:ext cx="3812500" cy="2013823"/>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Automated responses to database events (data updates or insertions) ensure immediate critical actions. A trigger could automatically notify emergency responders when a new disaster alert is recorded.</a:t>
            </a:r>
            <a:endParaRPr lang="en-US" sz="1650" dirty="0"/>
          </a:p>
        </p:txBody>
      </p:sp>
      <p:sp>
        <p:nvSpPr>
          <p:cNvPr id="6" name="Shape 4"/>
          <p:cNvSpPr/>
          <p:nvPr/>
        </p:nvSpPr>
        <p:spPr>
          <a:xfrm>
            <a:off x="5191482" y="2308741"/>
            <a:ext cx="4247317" cy="2902268"/>
          </a:xfrm>
          <a:prstGeom prst="roundRect">
            <a:avLst>
              <a:gd name="adj" fmla="val 3037"/>
            </a:avLst>
          </a:prstGeom>
          <a:solidFill>
            <a:srgbClr val="182567"/>
          </a:solidFill>
          <a:ln w="7620">
            <a:solidFill>
              <a:srgbClr val="313E80"/>
            </a:solidFill>
            <a:prstDash val="solid"/>
          </a:ln>
        </p:spPr>
        <p:txBody>
          <a:bodyPr/>
          <a:lstStyle/>
          <a:p>
            <a:endParaRPr lang="en-US"/>
          </a:p>
        </p:txBody>
      </p:sp>
      <p:sp>
        <p:nvSpPr>
          <p:cNvPr id="7" name="Text 5"/>
          <p:cNvSpPr/>
          <p:nvPr/>
        </p:nvSpPr>
        <p:spPr>
          <a:xfrm>
            <a:off x="5408890" y="2526149"/>
            <a:ext cx="2622828" cy="327779"/>
          </a:xfrm>
          <a:prstGeom prst="rect">
            <a:avLst/>
          </a:prstGeom>
          <a:noFill/>
          <a:ln/>
        </p:spPr>
        <p:txBody>
          <a:bodyPr wrap="none" lIns="0" tIns="0" rIns="0" bIns="0" rtlCol="0" anchor="t"/>
          <a:lstStyle/>
          <a:p>
            <a:pPr marL="0" indent="0">
              <a:lnSpc>
                <a:spcPts val="2550"/>
              </a:lnSpc>
              <a:buNone/>
            </a:pPr>
            <a:r>
              <a:rPr lang="en-US" sz="2050" b="1" dirty="0">
                <a:solidFill>
                  <a:srgbClr val="CFD0D8"/>
                </a:solidFill>
                <a:latin typeface="Roboto Medium" pitchFamily="34" charset="0"/>
                <a:ea typeface="Roboto Medium" pitchFamily="34" charset="-122"/>
                <a:cs typeface="Roboto Medium" pitchFamily="34" charset="-120"/>
              </a:rPr>
              <a:t>Cursors</a:t>
            </a:r>
            <a:endParaRPr lang="en-US" sz="2050" dirty="0"/>
          </a:p>
        </p:txBody>
      </p:sp>
      <p:sp>
        <p:nvSpPr>
          <p:cNvPr id="8" name="Text 6"/>
          <p:cNvSpPr/>
          <p:nvPr/>
        </p:nvSpPr>
        <p:spPr>
          <a:xfrm>
            <a:off x="5408890" y="2979777"/>
            <a:ext cx="3812500" cy="2013823"/>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Enable sequential processing of query results, crucial for large datasets. They allow for efficient handling of complex data manipulations and analyses, such as iterating through real-time sensor data.</a:t>
            </a:r>
            <a:endParaRPr lang="en-US" sz="1650" dirty="0"/>
          </a:p>
        </p:txBody>
      </p:sp>
      <p:sp>
        <p:nvSpPr>
          <p:cNvPr id="9" name="Shape 7"/>
          <p:cNvSpPr/>
          <p:nvPr/>
        </p:nvSpPr>
        <p:spPr>
          <a:xfrm>
            <a:off x="9648587" y="2308741"/>
            <a:ext cx="4247317" cy="2902268"/>
          </a:xfrm>
          <a:prstGeom prst="roundRect">
            <a:avLst>
              <a:gd name="adj" fmla="val 3037"/>
            </a:avLst>
          </a:prstGeom>
          <a:solidFill>
            <a:srgbClr val="182567"/>
          </a:solidFill>
          <a:ln w="7620">
            <a:solidFill>
              <a:srgbClr val="313E80"/>
            </a:solidFill>
            <a:prstDash val="solid"/>
          </a:ln>
        </p:spPr>
        <p:txBody>
          <a:bodyPr/>
          <a:lstStyle/>
          <a:p>
            <a:endParaRPr lang="en-US"/>
          </a:p>
        </p:txBody>
      </p:sp>
      <p:sp>
        <p:nvSpPr>
          <p:cNvPr id="10" name="Text 8"/>
          <p:cNvSpPr/>
          <p:nvPr/>
        </p:nvSpPr>
        <p:spPr>
          <a:xfrm>
            <a:off x="9865995" y="2526149"/>
            <a:ext cx="2622828" cy="327779"/>
          </a:xfrm>
          <a:prstGeom prst="rect">
            <a:avLst/>
          </a:prstGeom>
          <a:noFill/>
          <a:ln/>
        </p:spPr>
        <p:txBody>
          <a:bodyPr wrap="none" lIns="0" tIns="0" rIns="0" bIns="0" rtlCol="0" anchor="t"/>
          <a:lstStyle/>
          <a:p>
            <a:pPr marL="0" indent="0">
              <a:lnSpc>
                <a:spcPts val="2550"/>
              </a:lnSpc>
              <a:buNone/>
            </a:pPr>
            <a:r>
              <a:rPr lang="en-US" sz="2050" b="1" dirty="0">
                <a:solidFill>
                  <a:srgbClr val="CFD0D8"/>
                </a:solidFill>
                <a:latin typeface="Roboto Medium" pitchFamily="34" charset="0"/>
                <a:ea typeface="Roboto Medium" pitchFamily="34" charset="-122"/>
                <a:cs typeface="Roboto Medium" pitchFamily="34" charset="-120"/>
              </a:rPr>
              <a:t>Functions</a:t>
            </a:r>
            <a:endParaRPr lang="en-US" sz="2050" dirty="0"/>
          </a:p>
        </p:txBody>
      </p:sp>
      <p:sp>
        <p:nvSpPr>
          <p:cNvPr id="11" name="Text 9"/>
          <p:cNvSpPr/>
          <p:nvPr/>
        </p:nvSpPr>
        <p:spPr>
          <a:xfrm>
            <a:off x="9865995" y="2979777"/>
            <a:ext cx="3812500" cy="1678186"/>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Custom functions encapsulate complex data processing logic, like calculating risk levels based on various parameters (weather, historical data). This modular approach enhances code reusability.</a:t>
            </a:r>
            <a:endParaRPr lang="en-US" sz="1650" dirty="0"/>
          </a:p>
        </p:txBody>
      </p:sp>
      <p:sp>
        <p:nvSpPr>
          <p:cNvPr id="12" name="Shape 10"/>
          <p:cNvSpPr/>
          <p:nvPr/>
        </p:nvSpPr>
        <p:spPr>
          <a:xfrm>
            <a:off x="734378" y="5420797"/>
            <a:ext cx="6475928" cy="2230993"/>
          </a:xfrm>
          <a:prstGeom prst="roundRect">
            <a:avLst>
              <a:gd name="adj" fmla="val 3950"/>
            </a:avLst>
          </a:prstGeom>
          <a:solidFill>
            <a:srgbClr val="182567"/>
          </a:solidFill>
          <a:ln w="7620">
            <a:solidFill>
              <a:srgbClr val="313E80"/>
            </a:solidFill>
            <a:prstDash val="solid"/>
          </a:ln>
        </p:spPr>
        <p:txBody>
          <a:bodyPr/>
          <a:lstStyle/>
          <a:p>
            <a:endParaRPr lang="en-US"/>
          </a:p>
        </p:txBody>
      </p:sp>
      <p:sp>
        <p:nvSpPr>
          <p:cNvPr id="13" name="Text 11"/>
          <p:cNvSpPr/>
          <p:nvPr/>
        </p:nvSpPr>
        <p:spPr>
          <a:xfrm>
            <a:off x="951786" y="5638205"/>
            <a:ext cx="2622828" cy="327779"/>
          </a:xfrm>
          <a:prstGeom prst="rect">
            <a:avLst/>
          </a:prstGeom>
          <a:noFill/>
          <a:ln/>
        </p:spPr>
        <p:txBody>
          <a:bodyPr wrap="none" lIns="0" tIns="0" rIns="0" bIns="0" rtlCol="0" anchor="t"/>
          <a:lstStyle/>
          <a:p>
            <a:pPr marL="0" indent="0">
              <a:lnSpc>
                <a:spcPts val="2550"/>
              </a:lnSpc>
              <a:buNone/>
            </a:pPr>
            <a:r>
              <a:rPr lang="en-US" sz="2050" b="1" dirty="0">
                <a:solidFill>
                  <a:srgbClr val="CFD0D8"/>
                </a:solidFill>
                <a:latin typeface="Roboto Medium" pitchFamily="34" charset="0"/>
                <a:ea typeface="Roboto Medium" pitchFamily="34" charset="-122"/>
                <a:cs typeface="Roboto Medium" pitchFamily="34" charset="-120"/>
              </a:rPr>
              <a:t>Packages</a:t>
            </a:r>
            <a:endParaRPr lang="en-US" sz="2050" dirty="0"/>
          </a:p>
        </p:txBody>
      </p:sp>
      <p:sp>
        <p:nvSpPr>
          <p:cNvPr id="14" name="Text 12"/>
          <p:cNvSpPr/>
          <p:nvPr/>
        </p:nvSpPr>
        <p:spPr>
          <a:xfrm>
            <a:off x="951786" y="6091833"/>
            <a:ext cx="6041112" cy="1342549"/>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Grouping related functions and procedures streamlines development and improves performance. Packages organize disaster-related functionalities for easier management and updates.</a:t>
            </a:r>
            <a:endParaRPr lang="en-US" sz="1650" dirty="0"/>
          </a:p>
        </p:txBody>
      </p:sp>
      <p:sp>
        <p:nvSpPr>
          <p:cNvPr id="15" name="Shape 13"/>
          <p:cNvSpPr/>
          <p:nvPr/>
        </p:nvSpPr>
        <p:spPr>
          <a:xfrm>
            <a:off x="7420094" y="5420797"/>
            <a:ext cx="6475928" cy="2230993"/>
          </a:xfrm>
          <a:prstGeom prst="roundRect">
            <a:avLst>
              <a:gd name="adj" fmla="val 3950"/>
            </a:avLst>
          </a:prstGeom>
          <a:solidFill>
            <a:srgbClr val="182567"/>
          </a:solidFill>
          <a:ln w="7620">
            <a:solidFill>
              <a:srgbClr val="313E80"/>
            </a:solidFill>
            <a:prstDash val="solid"/>
          </a:ln>
        </p:spPr>
        <p:txBody>
          <a:bodyPr/>
          <a:lstStyle/>
          <a:p>
            <a:endParaRPr lang="en-US"/>
          </a:p>
        </p:txBody>
      </p:sp>
      <p:sp>
        <p:nvSpPr>
          <p:cNvPr id="16" name="Text 14"/>
          <p:cNvSpPr/>
          <p:nvPr/>
        </p:nvSpPr>
        <p:spPr>
          <a:xfrm>
            <a:off x="7637502" y="5638205"/>
            <a:ext cx="2622828" cy="327779"/>
          </a:xfrm>
          <a:prstGeom prst="rect">
            <a:avLst/>
          </a:prstGeom>
          <a:noFill/>
          <a:ln/>
        </p:spPr>
        <p:txBody>
          <a:bodyPr wrap="none" lIns="0" tIns="0" rIns="0" bIns="0" rtlCol="0" anchor="t"/>
          <a:lstStyle/>
          <a:p>
            <a:pPr marL="0" indent="0">
              <a:lnSpc>
                <a:spcPts val="2550"/>
              </a:lnSpc>
              <a:buNone/>
            </a:pPr>
            <a:r>
              <a:rPr lang="en-US" sz="2050" b="1" dirty="0">
                <a:solidFill>
                  <a:srgbClr val="CFD0D8"/>
                </a:solidFill>
                <a:latin typeface="Roboto Medium" pitchFamily="34" charset="0"/>
                <a:ea typeface="Roboto Medium" pitchFamily="34" charset="-122"/>
                <a:cs typeface="Roboto Medium" pitchFamily="34" charset="-120"/>
              </a:rPr>
              <a:t>Auditing Techniques</a:t>
            </a:r>
            <a:endParaRPr lang="en-US" sz="2050" dirty="0"/>
          </a:p>
        </p:txBody>
      </p:sp>
      <p:sp>
        <p:nvSpPr>
          <p:cNvPr id="17" name="Text 15"/>
          <p:cNvSpPr/>
          <p:nvPr/>
        </p:nvSpPr>
        <p:spPr>
          <a:xfrm>
            <a:off x="7637502" y="6091833"/>
            <a:ext cx="6041112" cy="1006912"/>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Recording all transactions provides accountability and analysis. This is vital for assessing response effectiveness and refining future strategies</a:t>
            </a:r>
            <a:endParaRPr lang="en-US" sz="16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7357" y="767120"/>
            <a:ext cx="6970752" cy="676275"/>
          </a:xfrm>
          <a:prstGeom prst="rect">
            <a:avLst/>
          </a:prstGeom>
          <a:noFill/>
          <a:ln/>
        </p:spPr>
        <p:txBody>
          <a:bodyPr wrap="none" lIns="0" tIns="0" rIns="0" bIns="0" rtlCol="0" anchor="t"/>
          <a:lstStyle/>
          <a:p>
            <a:pPr marL="0" indent="0">
              <a:lnSpc>
                <a:spcPts val="5300"/>
              </a:lnSpc>
              <a:buNone/>
            </a:pPr>
            <a:r>
              <a:rPr lang="en-US" sz="4250" dirty="0">
                <a:solidFill>
                  <a:srgbClr val="FFFFFF"/>
                </a:solidFill>
                <a:latin typeface="Roboto Medium" pitchFamily="34" charset="0"/>
                <a:ea typeface="Roboto Medium" pitchFamily="34" charset="-122"/>
                <a:cs typeface="Roboto Medium" pitchFamily="34" charset="-120"/>
              </a:rPr>
              <a:t>TOOLS AND TECHNOLOGIES</a:t>
            </a:r>
            <a:endParaRPr lang="en-US" sz="4250" dirty="0"/>
          </a:p>
        </p:txBody>
      </p:sp>
      <p:pic>
        <p:nvPicPr>
          <p:cNvPr id="3" name="Image 0" descr="preencoded.png"/>
          <p:cNvPicPr>
            <a:picLocks noChangeAspect="1"/>
          </p:cNvPicPr>
          <p:nvPr/>
        </p:nvPicPr>
        <p:blipFill>
          <a:blip r:embed="rId3"/>
          <a:stretch>
            <a:fillRect/>
          </a:stretch>
        </p:blipFill>
        <p:spPr>
          <a:xfrm>
            <a:off x="764858" y="2015847"/>
            <a:ext cx="3397329" cy="1460659"/>
          </a:xfrm>
          <a:prstGeom prst="rect">
            <a:avLst/>
          </a:prstGeom>
        </p:spPr>
      </p:pic>
      <p:pic>
        <p:nvPicPr>
          <p:cNvPr id="4" name="Image 1" descr="preencoded.png"/>
          <p:cNvPicPr>
            <a:picLocks noChangeAspect="1"/>
          </p:cNvPicPr>
          <p:nvPr/>
        </p:nvPicPr>
        <p:blipFill>
          <a:blip r:embed="rId4"/>
          <a:stretch>
            <a:fillRect/>
          </a:stretch>
        </p:blipFill>
        <p:spPr>
          <a:xfrm>
            <a:off x="4335304" y="2015847"/>
            <a:ext cx="2357080" cy="1460659"/>
          </a:xfrm>
          <a:prstGeom prst="rect">
            <a:avLst/>
          </a:prstGeom>
        </p:spPr>
      </p:pic>
      <p:pic>
        <p:nvPicPr>
          <p:cNvPr id="5" name="Image 2" descr="preencoded.png"/>
          <p:cNvPicPr>
            <a:picLocks noChangeAspect="1"/>
          </p:cNvPicPr>
          <p:nvPr/>
        </p:nvPicPr>
        <p:blipFill>
          <a:blip r:embed="rId5"/>
          <a:stretch>
            <a:fillRect/>
          </a:stretch>
        </p:blipFill>
        <p:spPr>
          <a:xfrm>
            <a:off x="6865501" y="2015847"/>
            <a:ext cx="3937397" cy="1460659"/>
          </a:xfrm>
          <a:prstGeom prst="rect">
            <a:avLst/>
          </a:prstGeom>
        </p:spPr>
      </p:pic>
      <p:pic>
        <p:nvPicPr>
          <p:cNvPr id="6" name="Image 3" descr="preencoded.png"/>
          <p:cNvPicPr>
            <a:picLocks noChangeAspect="1"/>
          </p:cNvPicPr>
          <p:nvPr/>
        </p:nvPicPr>
        <p:blipFill>
          <a:blip r:embed="rId6"/>
          <a:stretch>
            <a:fillRect/>
          </a:stretch>
        </p:blipFill>
        <p:spPr>
          <a:xfrm>
            <a:off x="10976015" y="2015847"/>
            <a:ext cx="2889528" cy="1460659"/>
          </a:xfrm>
          <a:prstGeom prst="rect">
            <a:avLst/>
          </a:prstGeom>
        </p:spPr>
      </p:pic>
      <p:sp>
        <p:nvSpPr>
          <p:cNvPr id="7" name="Text 1"/>
          <p:cNvSpPr/>
          <p:nvPr/>
        </p:nvSpPr>
        <p:spPr>
          <a:xfrm>
            <a:off x="757357" y="3616166"/>
            <a:ext cx="13115687" cy="692467"/>
          </a:xfrm>
          <a:prstGeom prst="rect">
            <a:avLst/>
          </a:prstGeom>
          <a:noFill/>
          <a:ln/>
        </p:spPr>
        <p:txBody>
          <a:bodyPr wrap="square" lIns="0" tIns="0" rIns="0" bIns="0" rtlCol="0" anchor="t"/>
          <a:lstStyle/>
          <a:p>
            <a:pPr marL="342900" indent="-342900" algn="l">
              <a:lnSpc>
                <a:spcPts val="2700"/>
              </a:lnSpc>
              <a:buSzPct val="100000"/>
              <a:buFont typeface="+mj-lt"/>
              <a:buAutoNum type="arabicPeriod"/>
            </a:pPr>
            <a:r>
              <a:rPr lang="en-US" sz="1700" dirty="0">
                <a:solidFill>
                  <a:srgbClr val="CFD0D8"/>
                </a:solidFill>
                <a:latin typeface="Roboto" pitchFamily="34" charset="0"/>
                <a:ea typeface="Roboto" pitchFamily="34" charset="-122"/>
                <a:cs typeface="Roboto" pitchFamily="34" charset="-120"/>
              </a:rPr>
              <a:t>GitHub :Serves as the project repository for  PREDICTIVE ANALYTICS ON COMPLEX SYSTEM (our project) it helps us to collaborate ,issue tracking and also code reviews which helps us to manage changes and facilitating team work.</a:t>
            </a:r>
            <a:endParaRPr lang="en-US" sz="1700" dirty="0"/>
          </a:p>
        </p:txBody>
      </p:sp>
      <p:sp>
        <p:nvSpPr>
          <p:cNvPr id="8" name="Text 2"/>
          <p:cNvSpPr/>
          <p:nvPr/>
        </p:nvSpPr>
        <p:spPr>
          <a:xfrm>
            <a:off x="757357" y="4551998"/>
            <a:ext cx="13115687" cy="692467"/>
          </a:xfrm>
          <a:prstGeom prst="rect">
            <a:avLst/>
          </a:prstGeom>
          <a:noFill/>
          <a:ln/>
        </p:spPr>
        <p:txBody>
          <a:bodyPr wrap="square" lIns="0" tIns="0" rIns="0" bIns="0" rtlCol="0" anchor="t"/>
          <a:lstStyle/>
          <a:p>
            <a:pPr marL="0" indent="0">
              <a:lnSpc>
                <a:spcPts val="2700"/>
              </a:lnSpc>
              <a:buNone/>
            </a:pPr>
            <a:r>
              <a:rPr lang="en-US" sz="1700" dirty="0">
                <a:solidFill>
                  <a:srgbClr val="CFD0D8"/>
                </a:solidFill>
                <a:latin typeface="Roboto" pitchFamily="34" charset="0"/>
                <a:ea typeface="Roboto" pitchFamily="34" charset="-122"/>
                <a:cs typeface="Roboto" pitchFamily="34" charset="-120"/>
              </a:rPr>
              <a:t>2.SQL developer: it helps us to facilitate writing and testing SQL and PL/SQL scripts, it enhances productivity by providing features such as syntax highlighting, code completion, and easy debugging tools.</a:t>
            </a:r>
            <a:endParaRPr lang="en-US" sz="1700" dirty="0"/>
          </a:p>
        </p:txBody>
      </p:sp>
      <p:sp>
        <p:nvSpPr>
          <p:cNvPr id="9" name="Text 3"/>
          <p:cNvSpPr/>
          <p:nvPr/>
        </p:nvSpPr>
        <p:spPr>
          <a:xfrm>
            <a:off x="757357" y="5487829"/>
            <a:ext cx="13115687" cy="692467"/>
          </a:xfrm>
          <a:prstGeom prst="rect">
            <a:avLst/>
          </a:prstGeom>
          <a:noFill/>
          <a:ln/>
        </p:spPr>
        <p:txBody>
          <a:bodyPr wrap="square" lIns="0" tIns="0" rIns="0" bIns="0" rtlCol="0" anchor="t"/>
          <a:lstStyle/>
          <a:p>
            <a:pPr marL="0" indent="0">
              <a:lnSpc>
                <a:spcPts val="2700"/>
              </a:lnSpc>
              <a:buNone/>
            </a:pPr>
            <a:r>
              <a:rPr lang="en-US" sz="1700" dirty="0">
                <a:solidFill>
                  <a:srgbClr val="CFD0D8"/>
                </a:solidFill>
                <a:latin typeface="Roboto" pitchFamily="34" charset="0"/>
                <a:ea typeface="Roboto" pitchFamily="34" charset="-122"/>
                <a:cs typeface="Roboto" pitchFamily="34" charset="-120"/>
              </a:rPr>
              <a:t>3.SQL Plus: it allows us to execute  SQL scripts efficiently, it helps in editing scripts by using Edit command ,and also helps in error handling</a:t>
            </a:r>
            <a:endParaRPr lang="en-US" sz="1700" dirty="0"/>
          </a:p>
        </p:txBody>
      </p:sp>
      <p:sp>
        <p:nvSpPr>
          <p:cNvPr id="10" name="Text 4"/>
          <p:cNvSpPr/>
          <p:nvPr/>
        </p:nvSpPr>
        <p:spPr>
          <a:xfrm>
            <a:off x="757357" y="6423660"/>
            <a:ext cx="13115687" cy="1038701"/>
          </a:xfrm>
          <a:prstGeom prst="rect">
            <a:avLst/>
          </a:prstGeom>
          <a:noFill/>
          <a:ln/>
        </p:spPr>
        <p:txBody>
          <a:bodyPr wrap="square" lIns="0" tIns="0" rIns="0" bIns="0" rtlCol="0" anchor="t"/>
          <a:lstStyle/>
          <a:p>
            <a:pPr marL="0" indent="0">
              <a:lnSpc>
                <a:spcPts val="2700"/>
              </a:lnSpc>
              <a:buNone/>
            </a:pPr>
            <a:r>
              <a:rPr lang="en-US" sz="1700" dirty="0">
                <a:solidFill>
                  <a:srgbClr val="CFD0D8"/>
                </a:solidFill>
                <a:latin typeface="Roboto" pitchFamily="34" charset="0"/>
                <a:ea typeface="Roboto" pitchFamily="34" charset="-122"/>
                <a:cs typeface="Roboto" pitchFamily="34" charset="-120"/>
              </a:rPr>
              <a:t>4.PL/SQL Programming language: PL/SQL allows us to write complex database applications by integrating SQL with procedural programming. it supports the creation of reusable code blocks such as procedures, functions, and packages. This modularity promotes code reusability and easier maintenance. provides robust error handling through exception blocks, allowing us to manage runtime errors.</a:t>
            </a:r>
            <a:endParaRPr lang="en-US" sz="17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88050" y="500420"/>
            <a:ext cx="8982908" cy="525066"/>
          </a:xfrm>
          <a:prstGeom prst="rect">
            <a:avLst/>
          </a:prstGeom>
          <a:noFill/>
          <a:ln/>
        </p:spPr>
        <p:txBody>
          <a:bodyPr wrap="none" lIns="0" tIns="0" rIns="0" bIns="0" rtlCol="0" anchor="t"/>
          <a:lstStyle/>
          <a:p>
            <a:pPr marL="0" indent="0">
              <a:lnSpc>
                <a:spcPts val="4100"/>
              </a:lnSpc>
              <a:buNone/>
            </a:pPr>
            <a:r>
              <a:rPr lang="en-US" sz="3300" dirty="0">
                <a:solidFill>
                  <a:srgbClr val="FFFFFF"/>
                </a:solidFill>
                <a:latin typeface="Roboto Medium" pitchFamily="34" charset="0"/>
                <a:ea typeface="Roboto Medium" pitchFamily="34" charset="-122"/>
                <a:cs typeface="Roboto Medium" pitchFamily="34" charset="-120"/>
              </a:rPr>
              <a:t>STEPS FOLLOWED IN PROJECT DEVELOPMENT</a:t>
            </a:r>
            <a:endParaRPr lang="en-US" sz="3300" dirty="0"/>
          </a:p>
        </p:txBody>
      </p:sp>
      <p:sp>
        <p:nvSpPr>
          <p:cNvPr id="3" name="Shape 1"/>
          <p:cNvSpPr/>
          <p:nvPr/>
        </p:nvSpPr>
        <p:spPr>
          <a:xfrm>
            <a:off x="7303770" y="1361480"/>
            <a:ext cx="22860" cy="6367701"/>
          </a:xfrm>
          <a:prstGeom prst="roundRect">
            <a:avLst>
              <a:gd name="adj" fmla="val 308692"/>
            </a:avLst>
          </a:prstGeom>
          <a:solidFill>
            <a:srgbClr val="313E80"/>
          </a:solidFill>
          <a:ln/>
        </p:spPr>
        <p:txBody>
          <a:bodyPr/>
          <a:lstStyle/>
          <a:p>
            <a:endParaRPr lang="en-US"/>
          </a:p>
        </p:txBody>
      </p:sp>
      <p:sp>
        <p:nvSpPr>
          <p:cNvPr id="4" name="Shape 2"/>
          <p:cNvSpPr/>
          <p:nvPr/>
        </p:nvSpPr>
        <p:spPr>
          <a:xfrm>
            <a:off x="6560999" y="1727954"/>
            <a:ext cx="588050" cy="22860"/>
          </a:xfrm>
          <a:prstGeom prst="roundRect">
            <a:avLst>
              <a:gd name="adj" fmla="val 308692"/>
            </a:avLst>
          </a:prstGeom>
          <a:solidFill>
            <a:srgbClr val="313E80"/>
          </a:solidFill>
          <a:ln/>
        </p:spPr>
        <p:txBody>
          <a:bodyPr/>
          <a:lstStyle/>
          <a:p>
            <a:endParaRPr lang="en-US"/>
          </a:p>
        </p:txBody>
      </p:sp>
      <p:sp>
        <p:nvSpPr>
          <p:cNvPr id="5" name="Shape 3"/>
          <p:cNvSpPr/>
          <p:nvPr/>
        </p:nvSpPr>
        <p:spPr>
          <a:xfrm>
            <a:off x="7126188" y="1550432"/>
            <a:ext cx="378023" cy="378023"/>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6" name="Text 4"/>
          <p:cNvSpPr/>
          <p:nvPr/>
        </p:nvSpPr>
        <p:spPr>
          <a:xfrm>
            <a:off x="7243584" y="1613416"/>
            <a:ext cx="143232" cy="252055"/>
          </a:xfrm>
          <a:prstGeom prst="rect">
            <a:avLst/>
          </a:prstGeom>
          <a:noFill/>
          <a:ln/>
        </p:spPr>
        <p:txBody>
          <a:bodyPr wrap="none" lIns="0" tIns="0" rIns="0" bIns="0" rtlCol="0" anchor="t"/>
          <a:lstStyle/>
          <a:p>
            <a:pPr marL="0" indent="0" algn="ctr">
              <a:lnSpc>
                <a:spcPts val="1950"/>
              </a:lnSpc>
              <a:buNone/>
            </a:pPr>
            <a:r>
              <a:rPr lang="en-US" sz="1950" dirty="0">
                <a:solidFill>
                  <a:srgbClr val="CFD0D8"/>
                </a:solidFill>
                <a:latin typeface="Roboto Medium" pitchFamily="34" charset="0"/>
                <a:ea typeface="Roboto Medium" pitchFamily="34" charset="-122"/>
                <a:cs typeface="Roboto Medium" pitchFamily="34" charset="-120"/>
              </a:rPr>
              <a:t>1</a:t>
            </a:r>
            <a:endParaRPr lang="en-US" sz="1950" dirty="0"/>
          </a:p>
        </p:txBody>
      </p:sp>
      <p:sp>
        <p:nvSpPr>
          <p:cNvPr id="7" name="Text 5"/>
          <p:cNvSpPr/>
          <p:nvPr/>
        </p:nvSpPr>
        <p:spPr>
          <a:xfrm>
            <a:off x="2214205" y="1529477"/>
            <a:ext cx="4176951" cy="262533"/>
          </a:xfrm>
          <a:prstGeom prst="rect">
            <a:avLst/>
          </a:prstGeom>
          <a:noFill/>
          <a:ln/>
        </p:spPr>
        <p:txBody>
          <a:bodyPr wrap="none" lIns="0" tIns="0" rIns="0" bIns="0" rtlCol="0" anchor="t"/>
          <a:lstStyle/>
          <a:p>
            <a:pPr marL="0" indent="0" algn="r">
              <a:lnSpc>
                <a:spcPts val="2050"/>
              </a:lnSpc>
              <a:buNone/>
            </a:pPr>
            <a:r>
              <a:rPr lang="en-US" sz="1650" dirty="0">
                <a:solidFill>
                  <a:srgbClr val="CFD0D8"/>
                </a:solidFill>
                <a:latin typeface="Roboto Medium" pitchFamily="34" charset="0"/>
                <a:ea typeface="Roboto Medium" pitchFamily="34" charset="-122"/>
                <a:cs typeface="Roboto Medium" pitchFamily="34" charset="-120"/>
              </a:rPr>
              <a:t>Step 1: Problem Statement and Presentation</a:t>
            </a:r>
            <a:endParaRPr lang="en-US" sz="1650" dirty="0"/>
          </a:p>
        </p:txBody>
      </p:sp>
      <p:sp>
        <p:nvSpPr>
          <p:cNvPr id="8" name="Text 6"/>
          <p:cNvSpPr/>
          <p:nvPr/>
        </p:nvSpPr>
        <p:spPr>
          <a:xfrm>
            <a:off x="588050" y="1892737"/>
            <a:ext cx="5803106" cy="537448"/>
          </a:xfrm>
          <a:prstGeom prst="rect">
            <a:avLst/>
          </a:prstGeom>
          <a:noFill/>
          <a:ln/>
        </p:spPr>
        <p:txBody>
          <a:bodyPr wrap="square" lIns="0" tIns="0" rIns="0" bIns="0" rtlCol="0" anchor="t"/>
          <a:lstStyle/>
          <a:p>
            <a:pPr marL="0" indent="0" algn="r">
              <a:lnSpc>
                <a:spcPts val="2100"/>
              </a:lnSpc>
              <a:buNone/>
            </a:pPr>
            <a:r>
              <a:rPr lang="en-US" sz="1300" dirty="0">
                <a:solidFill>
                  <a:srgbClr val="CFD0D8"/>
                </a:solidFill>
                <a:latin typeface="Roboto" pitchFamily="34" charset="0"/>
                <a:ea typeface="Roboto" pitchFamily="34" charset="-122"/>
                <a:cs typeface="Roboto" pitchFamily="34" charset="-120"/>
              </a:rPr>
              <a:t>We discussed the project, identified core issues, and ensured stakeholder understanding of requirements through thorough discussions.</a:t>
            </a:r>
            <a:endParaRPr lang="en-US" sz="1300" dirty="0"/>
          </a:p>
        </p:txBody>
      </p:sp>
      <p:sp>
        <p:nvSpPr>
          <p:cNvPr id="9" name="Shape 7"/>
          <p:cNvSpPr/>
          <p:nvPr/>
        </p:nvSpPr>
        <p:spPr>
          <a:xfrm>
            <a:off x="7481352" y="2567940"/>
            <a:ext cx="588050" cy="22860"/>
          </a:xfrm>
          <a:prstGeom prst="roundRect">
            <a:avLst>
              <a:gd name="adj" fmla="val 308692"/>
            </a:avLst>
          </a:prstGeom>
          <a:solidFill>
            <a:srgbClr val="313E80"/>
          </a:solidFill>
          <a:ln/>
        </p:spPr>
        <p:txBody>
          <a:bodyPr/>
          <a:lstStyle/>
          <a:p>
            <a:endParaRPr lang="en-US"/>
          </a:p>
        </p:txBody>
      </p:sp>
      <p:sp>
        <p:nvSpPr>
          <p:cNvPr id="10" name="Shape 8"/>
          <p:cNvSpPr/>
          <p:nvPr/>
        </p:nvSpPr>
        <p:spPr>
          <a:xfrm>
            <a:off x="7126188" y="2390418"/>
            <a:ext cx="378023" cy="378023"/>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11" name="Text 9"/>
          <p:cNvSpPr/>
          <p:nvPr/>
        </p:nvSpPr>
        <p:spPr>
          <a:xfrm>
            <a:off x="7243584" y="2453402"/>
            <a:ext cx="143232" cy="252055"/>
          </a:xfrm>
          <a:prstGeom prst="rect">
            <a:avLst/>
          </a:prstGeom>
          <a:noFill/>
          <a:ln/>
        </p:spPr>
        <p:txBody>
          <a:bodyPr wrap="none" lIns="0" tIns="0" rIns="0" bIns="0" rtlCol="0" anchor="t"/>
          <a:lstStyle/>
          <a:p>
            <a:pPr marL="0" indent="0" algn="ctr">
              <a:lnSpc>
                <a:spcPts val="1950"/>
              </a:lnSpc>
              <a:buNone/>
            </a:pPr>
            <a:r>
              <a:rPr lang="en-US" sz="1950" dirty="0">
                <a:solidFill>
                  <a:srgbClr val="CFD0D8"/>
                </a:solidFill>
                <a:latin typeface="Roboto Medium" pitchFamily="34" charset="0"/>
                <a:ea typeface="Roboto Medium" pitchFamily="34" charset="-122"/>
                <a:cs typeface="Roboto Medium" pitchFamily="34" charset="-120"/>
              </a:rPr>
              <a:t>2</a:t>
            </a:r>
            <a:endParaRPr lang="en-US" sz="1950" dirty="0"/>
          </a:p>
        </p:txBody>
      </p:sp>
      <p:sp>
        <p:nvSpPr>
          <p:cNvPr id="12" name="Text 10"/>
          <p:cNvSpPr/>
          <p:nvPr/>
        </p:nvSpPr>
        <p:spPr>
          <a:xfrm>
            <a:off x="8239244" y="2369463"/>
            <a:ext cx="3308747" cy="262533"/>
          </a:xfrm>
          <a:prstGeom prst="rect">
            <a:avLst/>
          </a:prstGeom>
          <a:noFill/>
          <a:ln/>
        </p:spPr>
        <p:txBody>
          <a:bodyPr wrap="none" lIns="0" tIns="0" rIns="0" bIns="0" rtlCol="0" anchor="t"/>
          <a:lstStyle/>
          <a:p>
            <a:pPr marL="0" indent="0" algn="l">
              <a:lnSpc>
                <a:spcPts val="2050"/>
              </a:lnSpc>
              <a:buNone/>
            </a:pPr>
            <a:r>
              <a:rPr lang="en-US" sz="1650" dirty="0">
                <a:solidFill>
                  <a:srgbClr val="CFD0D8"/>
                </a:solidFill>
                <a:latin typeface="Roboto Medium" pitchFamily="34" charset="0"/>
                <a:ea typeface="Roboto Medium" pitchFamily="34" charset="-122"/>
                <a:cs typeface="Roboto Medium" pitchFamily="34" charset="-120"/>
              </a:rPr>
              <a:t>Step 2: Business Process Modeling</a:t>
            </a:r>
            <a:endParaRPr lang="en-US" sz="1650" dirty="0"/>
          </a:p>
        </p:txBody>
      </p:sp>
      <p:sp>
        <p:nvSpPr>
          <p:cNvPr id="13" name="Text 11"/>
          <p:cNvSpPr/>
          <p:nvPr/>
        </p:nvSpPr>
        <p:spPr>
          <a:xfrm>
            <a:off x="8239244" y="2732723"/>
            <a:ext cx="5803106" cy="806172"/>
          </a:xfrm>
          <a:prstGeom prst="rect">
            <a:avLst/>
          </a:prstGeom>
          <a:noFill/>
          <a:ln/>
        </p:spPr>
        <p:txBody>
          <a:bodyPr wrap="squar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We mapped out business processes impacted by the project, using flowcharts and diagrams to visualize workflows and identify areas for improvement.</a:t>
            </a:r>
            <a:endParaRPr lang="en-US" sz="1300" dirty="0"/>
          </a:p>
        </p:txBody>
      </p:sp>
      <p:sp>
        <p:nvSpPr>
          <p:cNvPr id="14" name="Shape 12"/>
          <p:cNvSpPr/>
          <p:nvPr/>
        </p:nvSpPr>
        <p:spPr>
          <a:xfrm>
            <a:off x="6560999" y="3404592"/>
            <a:ext cx="588050" cy="22860"/>
          </a:xfrm>
          <a:prstGeom prst="roundRect">
            <a:avLst>
              <a:gd name="adj" fmla="val 308692"/>
            </a:avLst>
          </a:prstGeom>
          <a:solidFill>
            <a:srgbClr val="313E80"/>
          </a:solidFill>
          <a:ln/>
        </p:spPr>
        <p:txBody>
          <a:bodyPr/>
          <a:lstStyle/>
          <a:p>
            <a:endParaRPr lang="en-US"/>
          </a:p>
        </p:txBody>
      </p:sp>
      <p:sp>
        <p:nvSpPr>
          <p:cNvPr id="15" name="Shape 13"/>
          <p:cNvSpPr/>
          <p:nvPr/>
        </p:nvSpPr>
        <p:spPr>
          <a:xfrm>
            <a:off x="7126188" y="3227070"/>
            <a:ext cx="378023" cy="378023"/>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16" name="Text 14"/>
          <p:cNvSpPr/>
          <p:nvPr/>
        </p:nvSpPr>
        <p:spPr>
          <a:xfrm>
            <a:off x="7243584" y="3290054"/>
            <a:ext cx="143232" cy="252055"/>
          </a:xfrm>
          <a:prstGeom prst="rect">
            <a:avLst/>
          </a:prstGeom>
          <a:noFill/>
          <a:ln/>
        </p:spPr>
        <p:txBody>
          <a:bodyPr wrap="none" lIns="0" tIns="0" rIns="0" bIns="0" rtlCol="0" anchor="t"/>
          <a:lstStyle/>
          <a:p>
            <a:pPr marL="0" indent="0" algn="ctr">
              <a:lnSpc>
                <a:spcPts val="1950"/>
              </a:lnSpc>
              <a:buNone/>
            </a:pPr>
            <a:r>
              <a:rPr lang="en-US" sz="1950" dirty="0">
                <a:solidFill>
                  <a:srgbClr val="CFD0D8"/>
                </a:solidFill>
                <a:latin typeface="Roboto Medium" pitchFamily="34" charset="0"/>
                <a:ea typeface="Roboto Medium" pitchFamily="34" charset="-122"/>
                <a:cs typeface="Roboto Medium" pitchFamily="34" charset="-120"/>
              </a:rPr>
              <a:t>3</a:t>
            </a:r>
            <a:endParaRPr lang="en-US" sz="1950" dirty="0"/>
          </a:p>
        </p:txBody>
      </p:sp>
      <p:sp>
        <p:nvSpPr>
          <p:cNvPr id="17" name="Text 15"/>
          <p:cNvSpPr/>
          <p:nvPr/>
        </p:nvSpPr>
        <p:spPr>
          <a:xfrm>
            <a:off x="3175278" y="3206115"/>
            <a:ext cx="3215878" cy="262533"/>
          </a:xfrm>
          <a:prstGeom prst="rect">
            <a:avLst/>
          </a:prstGeom>
          <a:noFill/>
          <a:ln/>
        </p:spPr>
        <p:txBody>
          <a:bodyPr wrap="none" lIns="0" tIns="0" rIns="0" bIns="0" rtlCol="0" anchor="t"/>
          <a:lstStyle/>
          <a:p>
            <a:pPr marL="0" indent="0" algn="r">
              <a:lnSpc>
                <a:spcPts val="2050"/>
              </a:lnSpc>
              <a:buNone/>
            </a:pPr>
            <a:r>
              <a:rPr lang="en-US" sz="1650" dirty="0">
                <a:solidFill>
                  <a:srgbClr val="CFD0D8"/>
                </a:solidFill>
                <a:latin typeface="Roboto Medium" pitchFamily="34" charset="0"/>
                <a:ea typeface="Roboto Medium" pitchFamily="34" charset="-122"/>
                <a:cs typeface="Roboto Medium" pitchFamily="34" charset="-120"/>
              </a:rPr>
              <a:t>Step 3: Logical Data Model Design</a:t>
            </a:r>
            <a:endParaRPr lang="en-US" sz="1650" dirty="0"/>
          </a:p>
        </p:txBody>
      </p:sp>
      <p:sp>
        <p:nvSpPr>
          <p:cNvPr id="18" name="Text 16"/>
          <p:cNvSpPr/>
          <p:nvPr/>
        </p:nvSpPr>
        <p:spPr>
          <a:xfrm>
            <a:off x="588050" y="3569375"/>
            <a:ext cx="5803106" cy="806172"/>
          </a:xfrm>
          <a:prstGeom prst="rect">
            <a:avLst/>
          </a:prstGeom>
          <a:noFill/>
          <a:ln/>
        </p:spPr>
        <p:txBody>
          <a:bodyPr wrap="square" lIns="0" tIns="0" rIns="0" bIns="0" rtlCol="0" anchor="t"/>
          <a:lstStyle/>
          <a:p>
            <a:pPr marL="0" indent="0" algn="r">
              <a:lnSpc>
                <a:spcPts val="2100"/>
              </a:lnSpc>
              <a:buNone/>
            </a:pPr>
            <a:r>
              <a:rPr lang="en-US" sz="1300" dirty="0">
                <a:solidFill>
                  <a:srgbClr val="CFD0D8"/>
                </a:solidFill>
                <a:latin typeface="Roboto" pitchFamily="34" charset="0"/>
                <a:ea typeface="Roboto" pitchFamily="34" charset="-122"/>
                <a:cs typeface="Roboto" pitchFamily="34" charset="-120"/>
              </a:rPr>
              <a:t>We developed a logical framework for the database architecture, defining entities, attributes, and relationships using ER diagrams to map one-to-many, many-to-one, etc.</a:t>
            </a:r>
            <a:endParaRPr lang="en-US" sz="1300" dirty="0"/>
          </a:p>
        </p:txBody>
      </p:sp>
      <p:sp>
        <p:nvSpPr>
          <p:cNvPr id="19" name="Shape 17"/>
          <p:cNvSpPr/>
          <p:nvPr/>
        </p:nvSpPr>
        <p:spPr>
          <a:xfrm>
            <a:off x="7481352" y="4241363"/>
            <a:ext cx="588050" cy="22860"/>
          </a:xfrm>
          <a:prstGeom prst="roundRect">
            <a:avLst>
              <a:gd name="adj" fmla="val 308692"/>
            </a:avLst>
          </a:prstGeom>
          <a:solidFill>
            <a:srgbClr val="313E80"/>
          </a:solidFill>
          <a:ln/>
        </p:spPr>
        <p:txBody>
          <a:bodyPr/>
          <a:lstStyle/>
          <a:p>
            <a:endParaRPr lang="en-US"/>
          </a:p>
        </p:txBody>
      </p:sp>
      <p:sp>
        <p:nvSpPr>
          <p:cNvPr id="20" name="Shape 18"/>
          <p:cNvSpPr/>
          <p:nvPr/>
        </p:nvSpPr>
        <p:spPr>
          <a:xfrm>
            <a:off x="7126188" y="4063841"/>
            <a:ext cx="378023" cy="378023"/>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21" name="Text 19"/>
          <p:cNvSpPr/>
          <p:nvPr/>
        </p:nvSpPr>
        <p:spPr>
          <a:xfrm>
            <a:off x="7243584" y="4126825"/>
            <a:ext cx="143232" cy="252055"/>
          </a:xfrm>
          <a:prstGeom prst="rect">
            <a:avLst/>
          </a:prstGeom>
          <a:noFill/>
          <a:ln/>
        </p:spPr>
        <p:txBody>
          <a:bodyPr wrap="none" lIns="0" tIns="0" rIns="0" bIns="0" rtlCol="0" anchor="t"/>
          <a:lstStyle/>
          <a:p>
            <a:pPr marL="0" indent="0" algn="ctr">
              <a:lnSpc>
                <a:spcPts val="1950"/>
              </a:lnSpc>
              <a:buNone/>
            </a:pPr>
            <a:r>
              <a:rPr lang="en-US" sz="1950" dirty="0">
                <a:solidFill>
                  <a:srgbClr val="CFD0D8"/>
                </a:solidFill>
                <a:latin typeface="Roboto Medium" pitchFamily="34" charset="0"/>
                <a:ea typeface="Roboto Medium" pitchFamily="34" charset="-122"/>
                <a:cs typeface="Roboto Medium" pitchFamily="34" charset="-120"/>
              </a:rPr>
              <a:t>4</a:t>
            </a:r>
            <a:endParaRPr lang="en-US" sz="1950" dirty="0"/>
          </a:p>
        </p:txBody>
      </p:sp>
      <p:sp>
        <p:nvSpPr>
          <p:cNvPr id="22" name="Text 20"/>
          <p:cNvSpPr/>
          <p:nvPr/>
        </p:nvSpPr>
        <p:spPr>
          <a:xfrm>
            <a:off x="8239244" y="4042886"/>
            <a:ext cx="5669637" cy="262533"/>
          </a:xfrm>
          <a:prstGeom prst="rect">
            <a:avLst/>
          </a:prstGeom>
          <a:noFill/>
          <a:ln/>
        </p:spPr>
        <p:txBody>
          <a:bodyPr wrap="none" lIns="0" tIns="0" rIns="0" bIns="0" rtlCol="0" anchor="t"/>
          <a:lstStyle/>
          <a:p>
            <a:pPr marL="0" indent="0" algn="l">
              <a:lnSpc>
                <a:spcPts val="2050"/>
              </a:lnSpc>
              <a:buNone/>
            </a:pPr>
            <a:r>
              <a:rPr lang="en-US" sz="1650" dirty="0">
                <a:solidFill>
                  <a:srgbClr val="CFD0D8"/>
                </a:solidFill>
                <a:latin typeface="Roboto Medium" pitchFamily="34" charset="0"/>
                <a:ea typeface="Roboto Medium" pitchFamily="34" charset="-122"/>
                <a:cs typeface="Roboto Medium" pitchFamily="34" charset="-120"/>
              </a:rPr>
              <a:t>Step 4: Creating and Naming Databases (Database Creation)</a:t>
            </a:r>
            <a:endParaRPr lang="en-US" sz="1650" dirty="0"/>
          </a:p>
        </p:txBody>
      </p:sp>
      <p:sp>
        <p:nvSpPr>
          <p:cNvPr id="23" name="Text 21"/>
          <p:cNvSpPr/>
          <p:nvPr/>
        </p:nvSpPr>
        <p:spPr>
          <a:xfrm>
            <a:off x="8239244" y="4406146"/>
            <a:ext cx="5803106" cy="537448"/>
          </a:xfrm>
          <a:prstGeom prst="rect">
            <a:avLst/>
          </a:prstGeom>
          <a:noFill/>
          <a:ln/>
        </p:spPr>
        <p:txBody>
          <a:bodyPr wrap="squar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We executed the design by creating the actual database (tables) using SQL, ensuring compliance with the logical model.</a:t>
            </a:r>
            <a:endParaRPr lang="en-US" sz="1300" dirty="0"/>
          </a:p>
        </p:txBody>
      </p:sp>
      <p:sp>
        <p:nvSpPr>
          <p:cNvPr id="24" name="Shape 22"/>
          <p:cNvSpPr/>
          <p:nvPr/>
        </p:nvSpPr>
        <p:spPr>
          <a:xfrm>
            <a:off x="6560999" y="5078135"/>
            <a:ext cx="588050" cy="22860"/>
          </a:xfrm>
          <a:prstGeom prst="roundRect">
            <a:avLst>
              <a:gd name="adj" fmla="val 308692"/>
            </a:avLst>
          </a:prstGeom>
          <a:solidFill>
            <a:srgbClr val="313E80"/>
          </a:solidFill>
          <a:ln/>
        </p:spPr>
        <p:txBody>
          <a:bodyPr/>
          <a:lstStyle/>
          <a:p>
            <a:endParaRPr lang="en-US"/>
          </a:p>
        </p:txBody>
      </p:sp>
      <p:sp>
        <p:nvSpPr>
          <p:cNvPr id="25" name="Shape 23"/>
          <p:cNvSpPr/>
          <p:nvPr/>
        </p:nvSpPr>
        <p:spPr>
          <a:xfrm>
            <a:off x="7126188" y="4900613"/>
            <a:ext cx="378023" cy="378023"/>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26" name="Text 24"/>
          <p:cNvSpPr/>
          <p:nvPr/>
        </p:nvSpPr>
        <p:spPr>
          <a:xfrm>
            <a:off x="7243584" y="4963597"/>
            <a:ext cx="143232" cy="252055"/>
          </a:xfrm>
          <a:prstGeom prst="rect">
            <a:avLst/>
          </a:prstGeom>
          <a:noFill/>
          <a:ln/>
        </p:spPr>
        <p:txBody>
          <a:bodyPr wrap="none" lIns="0" tIns="0" rIns="0" bIns="0" rtlCol="0" anchor="t"/>
          <a:lstStyle/>
          <a:p>
            <a:pPr marL="0" indent="0" algn="ctr">
              <a:lnSpc>
                <a:spcPts val="1950"/>
              </a:lnSpc>
              <a:buNone/>
            </a:pPr>
            <a:r>
              <a:rPr lang="en-US" sz="1950" dirty="0">
                <a:solidFill>
                  <a:srgbClr val="CFD0D8"/>
                </a:solidFill>
                <a:latin typeface="Roboto Medium" pitchFamily="34" charset="0"/>
                <a:ea typeface="Roboto Medium" pitchFamily="34" charset="-122"/>
                <a:cs typeface="Roboto Medium" pitchFamily="34" charset="-120"/>
              </a:rPr>
              <a:t>5</a:t>
            </a:r>
            <a:endParaRPr lang="en-US" sz="1950" dirty="0"/>
          </a:p>
        </p:txBody>
      </p:sp>
      <p:sp>
        <p:nvSpPr>
          <p:cNvPr id="27" name="Text 25"/>
          <p:cNvSpPr/>
          <p:nvPr/>
        </p:nvSpPr>
        <p:spPr>
          <a:xfrm>
            <a:off x="1873448" y="4879658"/>
            <a:ext cx="4517708" cy="262533"/>
          </a:xfrm>
          <a:prstGeom prst="rect">
            <a:avLst/>
          </a:prstGeom>
          <a:noFill/>
          <a:ln/>
        </p:spPr>
        <p:txBody>
          <a:bodyPr wrap="none" lIns="0" tIns="0" rIns="0" bIns="0" rtlCol="0" anchor="t"/>
          <a:lstStyle/>
          <a:p>
            <a:pPr marL="0" indent="0" algn="r">
              <a:lnSpc>
                <a:spcPts val="2050"/>
              </a:lnSpc>
              <a:buNone/>
            </a:pPr>
            <a:r>
              <a:rPr lang="en-US" sz="1650" dirty="0">
                <a:solidFill>
                  <a:srgbClr val="CFD0D8"/>
                </a:solidFill>
                <a:latin typeface="Roboto Medium" pitchFamily="34" charset="0"/>
                <a:ea typeface="Roboto Medium" pitchFamily="34" charset="-122"/>
                <a:cs typeface="Roboto Medium" pitchFamily="34" charset="-120"/>
              </a:rPr>
              <a:t>Step 5: Table Implementation and Data Insertion</a:t>
            </a:r>
            <a:endParaRPr lang="en-US" sz="1650" dirty="0"/>
          </a:p>
        </p:txBody>
      </p:sp>
      <p:sp>
        <p:nvSpPr>
          <p:cNvPr id="28" name="Text 26"/>
          <p:cNvSpPr/>
          <p:nvPr/>
        </p:nvSpPr>
        <p:spPr>
          <a:xfrm>
            <a:off x="588050" y="5242917"/>
            <a:ext cx="5803106" cy="537448"/>
          </a:xfrm>
          <a:prstGeom prst="rect">
            <a:avLst/>
          </a:prstGeom>
          <a:noFill/>
          <a:ln/>
        </p:spPr>
        <p:txBody>
          <a:bodyPr wrap="square" lIns="0" tIns="0" rIns="0" bIns="0" rtlCol="0" anchor="t"/>
          <a:lstStyle/>
          <a:p>
            <a:pPr marL="0" indent="0" algn="r">
              <a:lnSpc>
                <a:spcPts val="2100"/>
              </a:lnSpc>
              <a:buNone/>
            </a:pPr>
            <a:r>
              <a:rPr lang="en-US" sz="1300" dirty="0">
                <a:solidFill>
                  <a:srgbClr val="CFD0D8"/>
                </a:solidFill>
                <a:latin typeface="Roboto" pitchFamily="34" charset="0"/>
                <a:ea typeface="Roboto" pitchFamily="34" charset="-122"/>
                <a:cs typeface="Roboto" pitchFamily="34" charset="-120"/>
              </a:rPr>
              <a:t>We defined and created tables based on the logical model and inserted sample data to test relationships and constraints.</a:t>
            </a:r>
            <a:endParaRPr lang="en-US" sz="1300" dirty="0"/>
          </a:p>
        </p:txBody>
      </p:sp>
      <p:sp>
        <p:nvSpPr>
          <p:cNvPr id="29" name="Shape 27"/>
          <p:cNvSpPr/>
          <p:nvPr/>
        </p:nvSpPr>
        <p:spPr>
          <a:xfrm>
            <a:off x="7481352" y="5834182"/>
            <a:ext cx="588050" cy="22860"/>
          </a:xfrm>
          <a:prstGeom prst="roundRect">
            <a:avLst>
              <a:gd name="adj" fmla="val 308692"/>
            </a:avLst>
          </a:prstGeom>
          <a:solidFill>
            <a:srgbClr val="313E80"/>
          </a:solidFill>
          <a:ln/>
        </p:spPr>
        <p:txBody>
          <a:bodyPr/>
          <a:lstStyle/>
          <a:p>
            <a:endParaRPr lang="en-US"/>
          </a:p>
        </p:txBody>
      </p:sp>
      <p:sp>
        <p:nvSpPr>
          <p:cNvPr id="30" name="Shape 28"/>
          <p:cNvSpPr/>
          <p:nvPr/>
        </p:nvSpPr>
        <p:spPr>
          <a:xfrm>
            <a:off x="7126188" y="5656659"/>
            <a:ext cx="378023" cy="378023"/>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31" name="Text 29"/>
          <p:cNvSpPr/>
          <p:nvPr/>
        </p:nvSpPr>
        <p:spPr>
          <a:xfrm>
            <a:off x="7243584" y="5719643"/>
            <a:ext cx="143232" cy="252055"/>
          </a:xfrm>
          <a:prstGeom prst="rect">
            <a:avLst/>
          </a:prstGeom>
          <a:noFill/>
          <a:ln/>
        </p:spPr>
        <p:txBody>
          <a:bodyPr wrap="none" lIns="0" tIns="0" rIns="0" bIns="0" rtlCol="0" anchor="t"/>
          <a:lstStyle/>
          <a:p>
            <a:pPr marL="0" indent="0" algn="ctr">
              <a:lnSpc>
                <a:spcPts val="1950"/>
              </a:lnSpc>
              <a:buNone/>
            </a:pPr>
            <a:r>
              <a:rPr lang="en-US" sz="1950" dirty="0">
                <a:solidFill>
                  <a:srgbClr val="CFD0D8"/>
                </a:solidFill>
                <a:latin typeface="Roboto Medium" pitchFamily="34" charset="0"/>
                <a:ea typeface="Roboto Medium" pitchFamily="34" charset="-122"/>
                <a:cs typeface="Roboto Medium" pitchFamily="34" charset="-120"/>
              </a:rPr>
              <a:t>6</a:t>
            </a:r>
            <a:endParaRPr lang="en-US" sz="1950" dirty="0"/>
          </a:p>
        </p:txBody>
      </p:sp>
      <p:sp>
        <p:nvSpPr>
          <p:cNvPr id="32" name="Text 30"/>
          <p:cNvSpPr/>
          <p:nvPr/>
        </p:nvSpPr>
        <p:spPr>
          <a:xfrm>
            <a:off x="8239244" y="5635704"/>
            <a:ext cx="5126236" cy="262533"/>
          </a:xfrm>
          <a:prstGeom prst="rect">
            <a:avLst/>
          </a:prstGeom>
          <a:noFill/>
          <a:ln/>
        </p:spPr>
        <p:txBody>
          <a:bodyPr wrap="none" lIns="0" tIns="0" rIns="0" bIns="0" rtlCol="0" anchor="t"/>
          <a:lstStyle/>
          <a:p>
            <a:pPr marL="0" indent="0" algn="l">
              <a:lnSpc>
                <a:spcPts val="2050"/>
              </a:lnSpc>
              <a:buNone/>
            </a:pPr>
            <a:r>
              <a:rPr lang="en-US" sz="1650" dirty="0">
                <a:solidFill>
                  <a:srgbClr val="CFD0D8"/>
                </a:solidFill>
                <a:latin typeface="Roboto Medium" pitchFamily="34" charset="0"/>
                <a:ea typeface="Roboto Medium" pitchFamily="34" charset="-122"/>
                <a:cs typeface="Roboto Medium" pitchFamily="34" charset="-120"/>
              </a:rPr>
              <a:t>Step 6: Interaction with the Database and Transactions</a:t>
            </a:r>
            <a:endParaRPr lang="en-US" sz="1650" dirty="0"/>
          </a:p>
        </p:txBody>
      </p:sp>
      <p:sp>
        <p:nvSpPr>
          <p:cNvPr id="33" name="Text 31"/>
          <p:cNvSpPr/>
          <p:nvPr/>
        </p:nvSpPr>
        <p:spPr>
          <a:xfrm>
            <a:off x="8239244" y="5998964"/>
            <a:ext cx="5803106" cy="537448"/>
          </a:xfrm>
          <a:prstGeom prst="rect">
            <a:avLst/>
          </a:prstGeom>
          <a:noFill/>
          <a:ln/>
        </p:spPr>
        <p:txBody>
          <a:bodyPr wrap="square" lIns="0" tIns="0" rIns="0" bIns="0" rtlCol="0" anchor="t"/>
          <a:lstStyle/>
          <a:p>
            <a:pPr marL="0" indent="0" algn="l">
              <a:lnSpc>
                <a:spcPts val="2100"/>
              </a:lnSpc>
              <a:buNone/>
            </a:pPr>
            <a:r>
              <a:rPr lang="en-US" sz="1300" dirty="0">
                <a:solidFill>
                  <a:srgbClr val="CFD0D8"/>
                </a:solidFill>
                <a:latin typeface="Roboto" pitchFamily="34" charset="0"/>
                <a:ea typeface="Roboto" pitchFamily="34" charset="-122"/>
                <a:cs typeface="Roboto" pitchFamily="34" charset="-120"/>
              </a:rPr>
              <a:t>We performed database operations (inner join, outer join, cross join) and managed transactions (insert with commit and rollback on error).</a:t>
            </a:r>
            <a:endParaRPr lang="en-US" sz="1300" dirty="0"/>
          </a:p>
        </p:txBody>
      </p:sp>
      <p:sp>
        <p:nvSpPr>
          <p:cNvPr id="34" name="Shape 32"/>
          <p:cNvSpPr/>
          <p:nvPr/>
        </p:nvSpPr>
        <p:spPr>
          <a:xfrm>
            <a:off x="6560999" y="6590228"/>
            <a:ext cx="588050" cy="22860"/>
          </a:xfrm>
          <a:prstGeom prst="roundRect">
            <a:avLst>
              <a:gd name="adj" fmla="val 308692"/>
            </a:avLst>
          </a:prstGeom>
          <a:solidFill>
            <a:srgbClr val="313E80"/>
          </a:solidFill>
          <a:ln/>
        </p:spPr>
        <p:txBody>
          <a:bodyPr/>
          <a:lstStyle/>
          <a:p>
            <a:endParaRPr lang="en-US"/>
          </a:p>
        </p:txBody>
      </p:sp>
      <p:sp>
        <p:nvSpPr>
          <p:cNvPr id="35" name="Shape 33"/>
          <p:cNvSpPr/>
          <p:nvPr/>
        </p:nvSpPr>
        <p:spPr>
          <a:xfrm>
            <a:off x="7126188" y="6412706"/>
            <a:ext cx="378023" cy="378023"/>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36" name="Text 34"/>
          <p:cNvSpPr/>
          <p:nvPr/>
        </p:nvSpPr>
        <p:spPr>
          <a:xfrm>
            <a:off x="7243584" y="6475690"/>
            <a:ext cx="143232" cy="252055"/>
          </a:xfrm>
          <a:prstGeom prst="rect">
            <a:avLst/>
          </a:prstGeom>
          <a:noFill/>
          <a:ln/>
        </p:spPr>
        <p:txBody>
          <a:bodyPr wrap="none" lIns="0" tIns="0" rIns="0" bIns="0" rtlCol="0" anchor="t"/>
          <a:lstStyle/>
          <a:p>
            <a:pPr marL="0" indent="0" algn="ctr">
              <a:lnSpc>
                <a:spcPts val="1950"/>
              </a:lnSpc>
              <a:buNone/>
            </a:pPr>
            <a:r>
              <a:rPr lang="en-US" sz="1950" dirty="0">
                <a:solidFill>
                  <a:srgbClr val="CFD0D8"/>
                </a:solidFill>
                <a:latin typeface="Roboto Medium" pitchFamily="34" charset="0"/>
                <a:ea typeface="Roboto Medium" pitchFamily="34" charset="-122"/>
                <a:cs typeface="Roboto Medium" pitchFamily="34" charset="-120"/>
              </a:rPr>
              <a:t>7</a:t>
            </a:r>
            <a:endParaRPr lang="en-US" sz="1950" dirty="0"/>
          </a:p>
        </p:txBody>
      </p:sp>
      <p:sp>
        <p:nvSpPr>
          <p:cNvPr id="37" name="Text 35"/>
          <p:cNvSpPr/>
          <p:nvPr/>
        </p:nvSpPr>
        <p:spPr>
          <a:xfrm>
            <a:off x="1239798" y="6391751"/>
            <a:ext cx="5151358" cy="262533"/>
          </a:xfrm>
          <a:prstGeom prst="rect">
            <a:avLst/>
          </a:prstGeom>
          <a:noFill/>
          <a:ln/>
        </p:spPr>
        <p:txBody>
          <a:bodyPr wrap="none" lIns="0" tIns="0" rIns="0" bIns="0" rtlCol="0" anchor="t"/>
          <a:lstStyle/>
          <a:p>
            <a:pPr marL="0" indent="0" algn="r">
              <a:lnSpc>
                <a:spcPts val="2050"/>
              </a:lnSpc>
              <a:buNone/>
            </a:pPr>
            <a:r>
              <a:rPr lang="en-US" sz="1650" dirty="0">
                <a:solidFill>
                  <a:srgbClr val="CFD0D8"/>
                </a:solidFill>
                <a:latin typeface="Roboto Medium" pitchFamily="34" charset="0"/>
                <a:ea typeface="Roboto Medium" pitchFamily="34" charset="-122"/>
                <a:cs typeface="Roboto Medium" pitchFamily="34" charset="-120"/>
              </a:rPr>
              <a:t>Step 7: Advanced Database Programming and Auditing</a:t>
            </a:r>
            <a:endParaRPr lang="en-US" sz="1650" dirty="0"/>
          </a:p>
        </p:txBody>
      </p:sp>
      <p:sp>
        <p:nvSpPr>
          <p:cNvPr id="38" name="Text 36"/>
          <p:cNvSpPr/>
          <p:nvPr/>
        </p:nvSpPr>
        <p:spPr>
          <a:xfrm>
            <a:off x="588050" y="6755011"/>
            <a:ext cx="5803106" cy="806172"/>
          </a:xfrm>
          <a:prstGeom prst="rect">
            <a:avLst/>
          </a:prstGeom>
          <a:noFill/>
          <a:ln/>
        </p:spPr>
        <p:txBody>
          <a:bodyPr wrap="square" lIns="0" tIns="0" rIns="0" bIns="0" rtlCol="0" anchor="t"/>
          <a:lstStyle/>
          <a:p>
            <a:pPr marL="0" indent="0" algn="r">
              <a:lnSpc>
                <a:spcPts val="2100"/>
              </a:lnSpc>
              <a:buNone/>
            </a:pPr>
            <a:r>
              <a:rPr lang="en-US" sz="1300" dirty="0">
                <a:solidFill>
                  <a:srgbClr val="CFD0D8"/>
                </a:solidFill>
                <a:latin typeface="Roboto" pitchFamily="34" charset="0"/>
                <a:ea typeface="Roboto" pitchFamily="34" charset="-122"/>
                <a:cs typeface="Roboto" pitchFamily="34" charset="-120"/>
              </a:rPr>
              <a:t>We wrote PL/SQL scripts for triggers, stored procedures, and cursors to automate tasks and set up auditing mechanisms to log user activities and track system changes.</a:t>
            </a:r>
            <a:endParaRPr lang="en-US" sz="13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23543" y="568404"/>
            <a:ext cx="10778252" cy="646033"/>
          </a:xfrm>
          <a:prstGeom prst="rect">
            <a:avLst/>
          </a:prstGeom>
          <a:noFill/>
          <a:ln/>
        </p:spPr>
        <p:txBody>
          <a:bodyPr wrap="none" lIns="0" tIns="0" rIns="0" bIns="0" rtlCol="0" anchor="t"/>
          <a:lstStyle/>
          <a:p>
            <a:pPr marL="0" indent="0">
              <a:lnSpc>
                <a:spcPts val="5050"/>
              </a:lnSpc>
              <a:buNone/>
            </a:pPr>
            <a:r>
              <a:rPr lang="en-US" sz="4050" dirty="0">
                <a:solidFill>
                  <a:srgbClr val="FFFFFF"/>
                </a:solidFill>
                <a:latin typeface="Roboto Medium" pitchFamily="34" charset="0"/>
                <a:ea typeface="Roboto Medium" pitchFamily="34" charset="-122"/>
                <a:cs typeface="Roboto Medium" pitchFamily="34" charset="-120"/>
              </a:rPr>
              <a:t>ADVANCED DATABASE PROGRAMMING in use</a:t>
            </a:r>
            <a:endParaRPr lang="en-US" sz="4050" dirty="0"/>
          </a:p>
        </p:txBody>
      </p:sp>
      <p:sp>
        <p:nvSpPr>
          <p:cNvPr id="3" name="Text 1"/>
          <p:cNvSpPr/>
          <p:nvPr/>
        </p:nvSpPr>
        <p:spPr>
          <a:xfrm>
            <a:off x="723543" y="1627822"/>
            <a:ext cx="13183314" cy="330637"/>
          </a:xfrm>
          <a:prstGeom prst="rect">
            <a:avLst/>
          </a:prstGeom>
          <a:noFill/>
          <a:ln/>
        </p:spPr>
        <p:txBody>
          <a:bodyPr wrap="none" lIns="0" tIns="0" rIns="0" bIns="0" rtlCol="0" anchor="t"/>
          <a:lstStyle/>
          <a:p>
            <a:pPr marL="0" indent="0">
              <a:lnSpc>
                <a:spcPts val="2600"/>
              </a:lnSpc>
              <a:buNone/>
            </a:pPr>
            <a:r>
              <a:rPr lang="en-US" sz="1600" dirty="0">
                <a:solidFill>
                  <a:srgbClr val="CFD0D8"/>
                </a:solidFill>
                <a:latin typeface="Roboto" pitchFamily="34" charset="0"/>
                <a:ea typeface="Roboto" pitchFamily="34" charset="-122"/>
                <a:cs typeface="Roboto" pitchFamily="34" charset="-120"/>
              </a:rPr>
              <a:t>AFTER TRIGGER</a:t>
            </a:r>
            <a:endParaRPr lang="en-US" sz="1600" dirty="0"/>
          </a:p>
        </p:txBody>
      </p:sp>
      <p:pic>
        <p:nvPicPr>
          <p:cNvPr id="4" name="Image 0" descr="preencoded.png"/>
          <p:cNvPicPr>
            <a:picLocks noChangeAspect="1"/>
          </p:cNvPicPr>
          <p:nvPr/>
        </p:nvPicPr>
        <p:blipFill>
          <a:blip r:embed="rId3"/>
          <a:stretch>
            <a:fillRect/>
          </a:stretch>
        </p:blipFill>
        <p:spPr>
          <a:xfrm>
            <a:off x="723543" y="2190988"/>
            <a:ext cx="8808482" cy="4907161"/>
          </a:xfrm>
          <a:prstGeom prst="rect">
            <a:avLst/>
          </a:prstGeom>
        </p:spPr>
      </p:pic>
      <p:sp>
        <p:nvSpPr>
          <p:cNvPr id="5" name="Text 2"/>
          <p:cNvSpPr/>
          <p:nvPr/>
        </p:nvSpPr>
        <p:spPr>
          <a:xfrm>
            <a:off x="723543" y="7330678"/>
            <a:ext cx="13183314" cy="330637"/>
          </a:xfrm>
          <a:prstGeom prst="rect">
            <a:avLst/>
          </a:prstGeom>
          <a:noFill/>
          <a:ln/>
        </p:spPr>
        <p:txBody>
          <a:bodyPr wrap="none" lIns="0" tIns="0" rIns="0" bIns="0" rtlCol="0" anchor="t"/>
          <a:lstStyle/>
          <a:p>
            <a:pPr marL="0" indent="0">
              <a:lnSpc>
                <a:spcPts val="2600"/>
              </a:lnSpc>
              <a:buNone/>
            </a:pPr>
            <a:endParaRPr 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841415"/>
            <a:ext cx="592538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COMPOUND TRIGGERS</a:t>
            </a:r>
            <a:endParaRPr lang="en-US" sz="4450" dirty="0"/>
          </a:p>
        </p:txBody>
      </p:sp>
      <p:pic>
        <p:nvPicPr>
          <p:cNvPr id="3" name="Image 0" descr="preencoded.png"/>
          <p:cNvPicPr>
            <a:picLocks noChangeAspect="1"/>
          </p:cNvPicPr>
          <p:nvPr/>
        </p:nvPicPr>
        <p:blipFill>
          <a:blip r:embed="rId3"/>
          <a:stretch>
            <a:fillRect/>
          </a:stretch>
        </p:blipFill>
        <p:spPr>
          <a:xfrm>
            <a:off x="793790" y="2003822"/>
            <a:ext cx="5552361" cy="538424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76526" y="610314"/>
            <a:ext cx="5547360" cy="693301"/>
          </a:xfrm>
          <a:prstGeom prst="rect">
            <a:avLst/>
          </a:prstGeom>
          <a:noFill/>
          <a:ln/>
        </p:spPr>
        <p:txBody>
          <a:bodyPr wrap="none" lIns="0" tIns="0" rIns="0" bIns="0" rtlCol="0" anchor="t"/>
          <a:lstStyle/>
          <a:p>
            <a:pPr marL="0" indent="0">
              <a:lnSpc>
                <a:spcPts val="5450"/>
              </a:lnSpc>
              <a:buNone/>
            </a:pPr>
            <a:r>
              <a:rPr lang="en-US" sz="4350" dirty="0">
                <a:solidFill>
                  <a:srgbClr val="FFFFFF"/>
                </a:solidFill>
                <a:latin typeface="Roboto Medium" pitchFamily="34" charset="0"/>
                <a:ea typeface="Roboto Medium" pitchFamily="34" charset="-122"/>
                <a:cs typeface="Roboto Medium" pitchFamily="34" charset="-120"/>
              </a:rPr>
              <a:t>cursors</a:t>
            </a:r>
            <a:endParaRPr lang="en-US" sz="4350" dirty="0"/>
          </a:p>
        </p:txBody>
      </p:sp>
      <p:pic>
        <p:nvPicPr>
          <p:cNvPr id="3" name="Image 0" descr="preencoded.png"/>
          <p:cNvPicPr>
            <a:picLocks noChangeAspect="1"/>
          </p:cNvPicPr>
          <p:nvPr/>
        </p:nvPicPr>
        <p:blipFill>
          <a:blip r:embed="rId3"/>
          <a:stretch>
            <a:fillRect/>
          </a:stretch>
        </p:blipFill>
        <p:spPr>
          <a:xfrm>
            <a:off x="776526" y="1747361"/>
            <a:ext cx="6958370" cy="5267206"/>
          </a:xfrm>
          <a:prstGeom prst="rect">
            <a:avLst/>
          </a:prstGeom>
        </p:spPr>
      </p:pic>
      <p:sp>
        <p:nvSpPr>
          <p:cNvPr id="4" name="Text 1"/>
          <p:cNvSpPr/>
          <p:nvPr/>
        </p:nvSpPr>
        <p:spPr>
          <a:xfrm>
            <a:off x="776526" y="7264122"/>
            <a:ext cx="13077349" cy="355044"/>
          </a:xfrm>
          <a:prstGeom prst="rect">
            <a:avLst/>
          </a:prstGeom>
          <a:noFill/>
          <a:ln/>
        </p:spPr>
        <p:txBody>
          <a:bodyPr wrap="none" lIns="0" tIns="0" rIns="0" bIns="0" rtlCol="0" anchor="t"/>
          <a:lstStyle/>
          <a:p>
            <a:pPr marL="0" indent="0">
              <a:lnSpc>
                <a:spcPts val="2750"/>
              </a:lnSpc>
              <a:buNone/>
            </a:pPr>
            <a:endParaRPr lang="en-US" sz="17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76526" y="610314"/>
            <a:ext cx="5547360" cy="693301"/>
          </a:xfrm>
          <a:prstGeom prst="rect">
            <a:avLst/>
          </a:prstGeom>
          <a:noFill/>
          <a:ln/>
        </p:spPr>
        <p:txBody>
          <a:bodyPr wrap="none" lIns="0" tIns="0" rIns="0" bIns="0" rtlCol="0" anchor="t"/>
          <a:lstStyle/>
          <a:p>
            <a:pPr marL="0" indent="0">
              <a:lnSpc>
                <a:spcPts val="5450"/>
              </a:lnSpc>
              <a:buNone/>
            </a:pPr>
            <a:r>
              <a:rPr lang="en-US" sz="4350" dirty="0">
                <a:solidFill>
                  <a:srgbClr val="FFFFFF"/>
                </a:solidFill>
                <a:latin typeface="Roboto Medium" pitchFamily="34" charset="0"/>
                <a:ea typeface="Roboto Medium" pitchFamily="34" charset="-122"/>
                <a:cs typeface="Roboto Medium" pitchFamily="34" charset="-120"/>
              </a:rPr>
              <a:t>PACKAGES</a:t>
            </a:r>
            <a:endParaRPr lang="en-US" sz="4350" dirty="0"/>
          </a:p>
        </p:txBody>
      </p:sp>
      <p:pic>
        <p:nvPicPr>
          <p:cNvPr id="3" name="Image 0" descr="preencoded.png"/>
          <p:cNvPicPr>
            <a:picLocks noChangeAspect="1"/>
          </p:cNvPicPr>
          <p:nvPr/>
        </p:nvPicPr>
        <p:blipFill>
          <a:blip r:embed="rId3"/>
          <a:stretch>
            <a:fillRect/>
          </a:stretch>
        </p:blipFill>
        <p:spPr>
          <a:xfrm>
            <a:off x="776526" y="1747361"/>
            <a:ext cx="8646081" cy="5267206"/>
          </a:xfrm>
          <a:prstGeom prst="rect">
            <a:avLst/>
          </a:prstGeom>
        </p:spPr>
      </p:pic>
      <p:sp>
        <p:nvSpPr>
          <p:cNvPr id="4" name="Text 1"/>
          <p:cNvSpPr/>
          <p:nvPr/>
        </p:nvSpPr>
        <p:spPr>
          <a:xfrm>
            <a:off x="776526" y="7264122"/>
            <a:ext cx="13077349" cy="355044"/>
          </a:xfrm>
          <a:prstGeom prst="rect">
            <a:avLst/>
          </a:prstGeom>
          <a:noFill/>
          <a:ln/>
        </p:spPr>
        <p:txBody>
          <a:bodyPr wrap="none" lIns="0" tIns="0" rIns="0" bIns="0" rtlCol="0" anchor="t"/>
          <a:lstStyle/>
          <a:p>
            <a:pPr marL="0" indent="0">
              <a:lnSpc>
                <a:spcPts val="2750"/>
              </a:lnSpc>
              <a:buNone/>
            </a:pPr>
            <a:endParaRPr lang="en-US" sz="17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62544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FUNCTION</a:t>
            </a:r>
            <a:endParaRPr lang="en-US" sz="4450" dirty="0"/>
          </a:p>
        </p:txBody>
      </p:sp>
      <p:pic>
        <p:nvPicPr>
          <p:cNvPr id="3" name="Image 0" descr="preencoded.png"/>
          <p:cNvPicPr>
            <a:picLocks noChangeAspect="1"/>
          </p:cNvPicPr>
          <p:nvPr/>
        </p:nvPicPr>
        <p:blipFill>
          <a:blip r:embed="rId3"/>
          <a:stretch>
            <a:fillRect/>
          </a:stretch>
        </p:blipFill>
        <p:spPr>
          <a:xfrm>
            <a:off x="793790" y="2787848"/>
            <a:ext cx="13042821" cy="3198257"/>
          </a:xfrm>
          <a:prstGeom prst="rect">
            <a:avLst/>
          </a:prstGeom>
        </p:spPr>
      </p:pic>
      <p:sp>
        <p:nvSpPr>
          <p:cNvPr id="4" name="Text 1"/>
          <p:cNvSpPr/>
          <p:nvPr/>
        </p:nvSpPr>
        <p:spPr>
          <a:xfrm>
            <a:off x="793790" y="6241256"/>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64436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DISASTER AUDITING</a:t>
            </a:r>
            <a:endParaRPr lang="en-US" sz="4450" dirty="0"/>
          </a:p>
        </p:txBody>
      </p:sp>
      <p:pic>
        <p:nvPicPr>
          <p:cNvPr id="3" name="Image 0" descr="preencoded.png"/>
          <p:cNvPicPr>
            <a:picLocks noChangeAspect="1"/>
          </p:cNvPicPr>
          <p:nvPr/>
        </p:nvPicPr>
        <p:blipFill>
          <a:blip r:embed="rId3"/>
          <a:stretch>
            <a:fillRect/>
          </a:stretch>
        </p:blipFill>
        <p:spPr>
          <a:xfrm>
            <a:off x="793790" y="1806773"/>
            <a:ext cx="12603123" cy="5160288"/>
          </a:xfrm>
          <a:prstGeom prst="rect">
            <a:avLst/>
          </a:prstGeom>
        </p:spPr>
      </p:pic>
      <p:sp>
        <p:nvSpPr>
          <p:cNvPr id="4" name="Text 1"/>
          <p:cNvSpPr/>
          <p:nvPr/>
        </p:nvSpPr>
        <p:spPr>
          <a:xfrm>
            <a:off x="793790" y="7222212"/>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3"/>
                                        </p:tgtEl>
                                      </p:cBhvr>
                                    </p:animEffect>
                                    <p:anim calcmode="lin" valueType="num">
                                      <p:cBhvr>
                                        <p:cTn id="7" dur="1822" tmFilter="0,0; 0.14,0.31; 0.43,0.73; 0.71,0.91; 1.0,1.0">
                                          <p:stCondLst>
                                            <p:cond delay="0"/>
                                          </p:stCondLst>
                                        </p:cTn>
                                        <p:tgtEl>
                                          <p:spTgt spid="3"/>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3"/>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3"/>
                                        </p:tgtEl>
                                        <p:attrNameLst>
                                          <p:attrName>ppt_y</p:attrName>
                                        </p:attrNameLst>
                                      </p:cBhvr>
                                      <p:tavLst>
                                        <p:tav tm="0">
                                          <p:val>
                                            <p:strVal val="ppt_y"/>
                                          </p:val>
                                        </p:tav>
                                        <p:tav tm="100000">
                                          <p:val>
                                            <p:strVal val="ppt_y+ppt_h"/>
                                          </p:val>
                                        </p:tav>
                                      </p:tavLst>
                                    </p:anim>
                                    <p:animScale>
                                      <p:cBhvr>
                                        <p:cTn id="14" dur="26">
                                          <p:stCondLst>
                                            <p:cond delay="620"/>
                                          </p:stCondLst>
                                        </p:cTn>
                                        <p:tgtEl>
                                          <p:spTgt spid="3"/>
                                        </p:tgtEl>
                                      </p:cBhvr>
                                      <p:to x="100000" y="60000"/>
                                    </p:animScale>
                                    <p:animScale>
                                      <p:cBhvr>
                                        <p:cTn id="15" dur="166" decel="50000">
                                          <p:stCondLst>
                                            <p:cond delay="646"/>
                                          </p:stCondLst>
                                        </p:cTn>
                                        <p:tgtEl>
                                          <p:spTgt spid="3"/>
                                        </p:tgtEl>
                                      </p:cBhvr>
                                      <p:to x="100000" y="100000"/>
                                    </p:animScale>
                                    <p:animScale>
                                      <p:cBhvr>
                                        <p:cTn id="16" dur="26">
                                          <p:stCondLst>
                                            <p:cond delay="1312"/>
                                          </p:stCondLst>
                                        </p:cTn>
                                        <p:tgtEl>
                                          <p:spTgt spid="3"/>
                                        </p:tgtEl>
                                      </p:cBhvr>
                                      <p:to x="100000" y="80000"/>
                                    </p:animScale>
                                    <p:animScale>
                                      <p:cBhvr>
                                        <p:cTn id="17" dur="166" decel="50000">
                                          <p:stCondLst>
                                            <p:cond delay="1338"/>
                                          </p:stCondLst>
                                        </p:cTn>
                                        <p:tgtEl>
                                          <p:spTgt spid="3"/>
                                        </p:tgtEl>
                                      </p:cBhvr>
                                      <p:to x="100000" y="100000"/>
                                    </p:animScale>
                                    <p:animScale>
                                      <p:cBhvr>
                                        <p:cTn id="18" dur="26">
                                          <p:stCondLst>
                                            <p:cond delay="1642"/>
                                          </p:stCondLst>
                                        </p:cTn>
                                        <p:tgtEl>
                                          <p:spTgt spid="3"/>
                                        </p:tgtEl>
                                      </p:cBhvr>
                                      <p:to x="100000" y="90000"/>
                                    </p:animScale>
                                    <p:animScale>
                                      <p:cBhvr>
                                        <p:cTn id="19" dur="166" decel="50000">
                                          <p:stCondLst>
                                            <p:cond delay="1668"/>
                                          </p:stCondLst>
                                        </p:cTn>
                                        <p:tgtEl>
                                          <p:spTgt spid="3"/>
                                        </p:tgtEl>
                                      </p:cBhvr>
                                      <p:to x="100000" y="100000"/>
                                    </p:animScale>
                                    <p:animScale>
                                      <p:cBhvr>
                                        <p:cTn id="20" dur="26">
                                          <p:stCondLst>
                                            <p:cond delay="1808"/>
                                          </p:stCondLst>
                                        </p:cTn>
                                        <p:tgtEl>
                                          <p:spTgt spid="3"/>
                                        </p:tgtEl>
                                      </p:cBhvr>
                                      <p:to x="100000" y="95000"/>
                                    </p:animScale>
                                    <p:animScale>
                                      <p:cBhvr>
                                        <p:cTn id="21" dur="166" decel="50000">
                                          <p:stCondLst>
                                            <p:cond delay="1834"/>
                                          </p:stCondLst>
                                        </p:cTn>
                                        <p:tgtEl>
                                          <p:spTgt spid="3"/>
                                        </p:tgtEl>
                                      </p:cBhvr>
                                      <p:to x="100000" y="100000"/>
                                    </p:animScale>
                                    <p:set>
                                      <p:cBhvr>
                                        <p:cTn id="22"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76526" y="610314"/>
            <a:ext cx="5547360" cy="693301"/>
          </a:xfrm>
          <a:prstGeom prst="rect">
            <a:avLst/>
          </a:prstGeom>
          <a:noFill/>
          <a:ln/>
        </p:spPr>
        <p:txBody>
          <a:bodyPr wrap="none" lIns="0" tIns="0" rIns="0" bIns="0" rtlCol="0" anchor="t"/>
          <a:lstStyle/>
          <a:p>
            <a:pPr marL="0" indent="0">
              <a:lnSpc>
                <a:spcPts val="5450"/>
              </a:lnSpc>
              <a:buNone/>
            </a:pPr>
            <a:r>
              <a:rPr lang="en-US" sz="4350" dirty="0">
                <a:solidFill>
                  <a:srgbClr val="FFFFFF"/>
                </a:solidFill>
                <a:latin typeface="Roboto Medium" pitchFamily="34" charset="0"/>
                <a:ea typeface="Roboto Medium" pitchFamily="34" charset="-122"/>
                <a:cs typeface="Roboto Medium" pitchFamily="34" charset="-120"/>
              </a:rPr>
              <a:t>TRIGGER AUDITING</a:t>
            </a:r>
            <a:endParaRPr lang="en-US" sz="4350" dirty="0"/>
          </a:p>
        </p:txBody>
      </p:sp>
      <p:pic>
        <p:nvPicPr>
          <p:cNvPr id="3" name="Image 0" descr="preencoded.png"/>
          <p:cNvPicPr>
            <a:picLocks noChangeAspect="1"/>
          </p:cNvPicPr>
          <p:nvPr/>
        </p:nvPicPr>
        <p:blipFill>
          <a:blip r:embed="rId3"/>
          <a:stretch>
            <a:fillRect/>
          </a:stretch>
        </p:blipFill>
        <p:spPr>
          <a:xfrm>
            <a:off x="776526" y="1747361"/>
            <a:ext cx="10077807" cy="5267206"/>
          </a:xfrm>
          <a:prstGeom prst="rect">
            <a:avLst/>
          </a:prstGeom>
        </p:spPr>
      </p:pic>
      <p:sp>
        <p:nvSpPr>
          <p:cNvPr id="4" name="Text 1"/>
          <p:cNvSpPr/>
          <p:nvPr/>
        </p:nvSpPr>
        <p:spPr>
          <a:xfrm>
            <a:off x="776526" y="7264122"/>
            <a:ext cx="13077349" cy="355044"/>
          </a:xfrm>
          <a:prstGeom prst="rect">
            <a:avLst/>
          </a:prstGeom>
          <a:noFill/>
          <a:ln/>
        </p:spPr>
        <p:txBody>
          <a:bodyPr wrap="none" lIns="0" tIns="0" rIns="0" bIns="0" rtlCol="0" anchor="t"/>
          <a:lstStyle/>
          <a:p>
            <a:pPr marL="0" indent="0">
              <a:lnSpc>
                <a:spcPts val="2750"/>
              </a:lnSpc>
              <a:buNone/>
            </a:pPr>
            <a:endParaRPr lang="en-US" sz="17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27196" y="463034"/>
            <a:ext cx="3534489" cy="381357"/>
          </a:xfrm>
          <a:prstGeom prst="rect">
            <a:avLst/>
          </a:prstGeom>
          <a:noFill/>
          <a:ln/>
        </p:spPr>
        <p:txBody>
          <a:bodyPr wrap="none" lIns="0" tIns="0" rIns="0" bIns="0" rtlCol="0" anchor="t"/>
          <a:lstStyle/>
          <a:p>
            <a:pPr marL="0" indent="0">
              <a:lnSpc>
                <a:spcPts val="3000"/>
              </a:lnSpc>
              <a:buNone/>
            </a:pPr>
            <a:r>
              <a:rPr lang="en-US" sz="1200" dirty="0">
                <a:solidFill>
                  <a:srgbClr val="FFFFFF"/>
                </a:solidFill>
                <a:latin typeface="Roboto Medium" pitchFamily="34" charset="0"/>
                <a:ea typeface="Roboto Medium" pitchFamily="34" charset="-122"/>
                <a:cs typeface="Roboto Medium" pitchFamily="34" charset="-120"/>
              </a:rPr>
              <a:t>1. PROBLEM STATEMENT</a:t>
            </a:r>
            <a:endParaRPr lang="en-US" sz="1200" dirty="0"/>
          </a:p>
        </p:txBody>
      </p:sp>
      <p:sp>
        <p:nvSpPr>
          <p:cNvPr id="3" name="Shape 1"/>
          <p:cNvSpPr/>
          <p:nvPr/>
        </p:nvSpPr>
        <p:spPr>
          <a:xfrm>
            <a:off x="7307580" y="1088469"/>
            <a:ext cx="15240" cy="6677978"/>
          </a:xfrm>
          <a:prstGeom prst="roundRect">
            <a:avLst>
              <a:gd name="adj" fmla="val 336385"/>
            </a:avLst>
          </a:prstGeom>
          <a:solidFill>
            <a:srgbClr val="313E80"/>
          </a:solidFill>
          <a:ln/>
        </p:spPr>
        <p:txBody>
          <a:bodyPr/>
          <a:lstStyle/>
          <a:p>
            <a:endParaRPr lang="en-US"/>
          </a:p>
        </p:txBody>
      </p:sp>
      <p:sp>
        <p:nvSpPr>
          <p:cNvPr id="4" name="Shape 2"/>
          <p:cNvSpPr/>
          <p:nvPr/>
        </p:nvSpPr>
        <p:spPr>
          <a:xfrm>
            <a:off x="6765965" y="1355408"/>
            <a:ext cx="427196" cy="15240"/>
          </a:xfrm>
          <a:prstGeom prst="roundRect">
            <a:avLst>
              <a:gd name="adj" fmla="val 336385"/>
            </a:avLst>
          </a:prstGeom>
          <a:solidFill>
            <a:srgbClr val="313E80"/>
          </a:solidFill>
          <a:ln/>
        </p:spPr>
        <p:txBody>
          <a:bodyPr/>
          <a:lstStyle/>
          <a:p>
            <a:endParaRPr lang="en-US"/>
          </a:p>
        </p:txBody>
      </p:sp>
      <p:sp>
        <p:nvSpPr>
          <p:cNvPr id="5" name="Shape 3"/>
          <p:cNvSpPr/>
          <p:nvPr/>
        </p:nvSpPr>
        <p:spPr>
          <a:xfrm>
            <a:off x="7177921" y="1225748"/>
            <a:ext cx="274558" cy="274558"/>
          </a:xfrm>
          <a:prstGeom prst="roundRect">
            <a:avLst>
              <a:gd name="adj" fmla="val 18672"/>
            </a:avLst>
          </a:prstGeom>
          <a:solidFill>
            <a:srgbClr val="182567"/>
          </a:solidFill>
          <a:ln w="7620">
            <a:solidFill>
              <a:srgbClr val="313E80"/>
            </a:solidFill>
            <a:prstDash val="solid"/>
          </a:ln>
        </p:spPr>
        <p:txBody>
          <a:bodyPr/>
          <a:lstStyle/>
          <a:p>
            <a:endParaRPr lang="en-US"/>
          </a:p>
        </p:txBody>
      </p:sp>
      <p:sp>
        <p:nvSpPr>
          <p:cNvPr id="6" name="Text 4"/>
          <p:cNvSpPr/>
          <p:nvPr/>
        </p:nvSpPr>
        <p:spPr>
          <a:xfrm>
            <a:off x="7263170" y="1271468"/>
            <a:ext cx="104061" cy="183118"/>
          </a:xfrm>
          <a:prstGeom prst="rect">
            <a:avLst/>
          </a:prstGeom>
          <a:noFill/>
          <a:ln/>
        </p:spPr>
        <p:txBody>
          <a:bodyPr wrap="none" lIns="0" tIns="0" rIns="0" bIns="0" rtlCol="0" anchor="t"/>
          <a:lstStyle/>
          <a:p>
            <a:pPr marL="0" indent="0" algn="ctr">
              <a:lnSpc>
                <a:spcPts val="1400"/>
              </a:lnSpc>
              <a:buNone/>
            </a:pPr>
            <a:r>
              <a:rPr lang="en-US" sz="1200" dirty="0">
                <a:solidFill>
                  <a:srgbClr val="CFD0D8"/>
                </a:solidFill>
                <a:latin typeface="Roboto Medium" pitchFamily="34" charset="0"/>
                <a:ea typeface="Roboto Medium" pitchFamily="34" charset="-122"/>
                <a:cs typeface="Roboto Medium" pitchFamily="34" charset="-120"/>
              </a:rPr>
              <a:t>1</a:t>
            </a:r>
            <a:endParaRPr lang="en-US" sz="1200" dirty="0"/>
          </a:p>
        </p:txBody>
      </p:sp>
      <p:sp>
        <p:nvSpPr>
          <p:cNvPr id="7" name="Text 5"/>
          <p:cNvSpPr/>
          <p:nvPr/>
        </p:nvSpPr>
        <p:spPr>
          <a:xfrm>
            <a:off x="4036457" y="1210508"/>
            <a:ext cx="2607469" cy="190619"/>
          </a:xfrm>
          <a:prstGeom prst="rect">
            <a:avLst/>
          </a:prstGeom>
          <a:noFill/>
          <a:ln/>
        </p:spPr>
        <p:txBody>
          <a:bodyPr wrap="none" lIns="0" tIns="0" rIns="0" bIns="0" rtlCol="0" anchor="t"/>
          <a:lstStyle/>
          <a:p>
            <a:pPr marL="0" indent="0" algn="r">
              <a:lnSpc>
                <a:spcPts val="1500"/>
              </a:lnSpc>
              <a:buNone/>
            </a:pPr>
            <a:r>
              <a:rPr lang="en-US" sz="1200" dirty="0">
                <a:solidFill>
                  <a:srgbClr val="CFD0D8"/>
                </a:solidFill>
                <a:latin typeface="Roboto Medium" pitchFamily="34" charset="0"/>
                <a:ea typeface="Roboto Medium" pitchFamily="34" charset="-122"/>
                <a:cs typeface="Roboto Medium" pitchFamily="34" charset="-120"/>
              </a:rPr>
              <a:t>The Challenge: Global Disaster Impact</a:t>
            </a:r>
            <a:endParaRPr lang="en-US" sz="1200" dirty="0"/>
          </a:p>
        </p:txBody>
      </p:sp>
      <p:sp>
        <p:nvSpPr>
          <p:cNvPr id="8" name="Text 6"/>
          <p:cNvSpPr/>
          <p:nvPr/>
        </p:nvSpPr>
        <p:spPr>
          <a:xfrm>
            <a:off x="427196" y="1474351"/>
            <a:ext cx="6216729" cy="781050"/>
          </a:xfrm>
          <a:prstGeom prst="rect">
            <a:avLst/>
          </a:prstGeom>
          <a:noFill/>
          <a:ln/>
        </p:spPr>
        <p:txBody>
          <a:bodyPr wrap="square" lIns="0" tIns="0" rIns="0" bIns="0" rtlCol="0" anchor="t"/>
          <a:lstStyle/>
          <a:p>
            <a:pPr marL="0" indent="0" algn="r">
              <a:lnSpc>
                <a:spcPts val="1500"/>
              </a:lnSpc>
              <a:buNone/>
            </a:pPr>
            <a:r>
              <a:rPr lang="en-US" sz="1200" dirty="0">
                <a:solidFill>
                  <a:srgbClr val="CFD0D8"/>
                </a:solidFill>
                <a:latin typeface="Roboto" pitchFamily="34" charset="0"/>
                <a:ea typeface="Roboto" pitchFamily="34" charset="-122"/>
                <a:cs typeface="Roboto" pitchFamily="34" charset="-120"/>
              </a:rPr>
              <a:t>Disasters like hurricanes, floods, and earthquakes pose significant challenges globally, causing economic devastation, infrastructure damage, and loss of life. Recent examples include the October 9, 2024, Florida hurricane (with uncertain death tolls) and the April 16, 2024, Dubai floods. These events highlight a widespread issue: approximately 90% of countries experience natural disasters annually.</a:t>
            </a:r>
            <a:endParaRPr lang="en-US" sz="1200" dirty="0"/>
          </a:p>
        </p:txBody>
      </p:sp>
      <p:sp>
        <p:nvSpPr>
          <p:cNvPr id="9" name="Shape 7"/>
          <p:cNvSpPr/>
          <p:nvPr/>
        </p:nvSpPr>
        <p:spPr>
          <a:xfrm>
            <a:off x="7437239" y="1965603"/>
            <a:ext cx="427196" cy="15240"/>
          </a:xfrm>
          <a:prstGeom prst="roundRect">
            <a:avLst>
              <a:gd name="adj" fmla="val 336385"/>
            </a:avLst>
          </a:prstGeom>
          <a:solidFill>
            <a:srgbClr val="313E80"/>
          </a:solidFill>
          <a:ln/>
        </p:spPr>
        <p:txBody>
          <a:bodyPr/>
          <a:lstStyle/>
          <a:p>
            <a:endParaRPr lang="en-US"/>
          </a:p>
        </p:txBody>
      </p:sp>
      <p:sp>
        <p:nvSpPr>
          <p:cNvPr id="10" name="Shape 8"/>
          <p:cNvSpPr/>
          <p:nvPr/>
        </p:nvSpPr>
        <p:spPr>
          <a:xfrm>
            <a:off x="7177921" y="1835944"/>
            <a:ext cx="274558" cy="274558"/>
          </a:xfrm>
          <a:prstGeom prst="roundRect">
            <a:avLst>
              <a:gd name="adj" fmla="val 18672"/>
            </a:avLst>
          </a:prstGeom>
          <a:solidFill>
            <a:srgbClr val="182567"/>
          </a:solidFill>
          <a:ln w="7620">
            <a:solidFill>
              <a:srgbClr val="313E80"/>
            </a:solidFill>
            <a:prstDash val="solid"/>
          </a:ln>
        </p:spPr>
        <p:txBody>
          <a:bodyPr/>
          <a:lstStyle/>
          <a:p>
            <a:endParaRPr lang="en-US"/>
          </a:p>
        </p:txBody>
      </p:sp>
      <p:sp>
        <p:nvSpPr>
          <p:cNvPr id="11" name="Text 9"/>
          <p:cNvSpPr/>
          <p:nvPr/>
        </p:nvSpPr>
        <p:spPr>
          <a:xfrm>
            <a:off x="7263170" y="1881664"/>
            <a:ext cx="104061" cy="183118"/>
          </a:xfrm>
          <a:prstGeom prst="rect">
            <a:avLst/>
          </a:prstGeom>
          <a:noFill/>
          <a:ln/>
        </p:spPr>
        <p:txBody>
          <a:bodyPr wrap="none" lIns="0" tIns="0" rIns="0" bIns="0" rtlCol="0" anchor="t"/>
          <a:lstStyle/>
          <a:p>
            <a:pPr marL="0" indent="0" algn="ctr">
              <a:lnSpc>
                <a:spcPts val="1400"/>
              </a:lnSpc>
              <a:buNone/>
            </a:pPr>
            <a:r>
              <a:rPr lang="en-US" sz="1200" dirty="0">
                <a:solidFill>
                  <a:srgbClr val="CFD0D8"/>
                </a:solidFill>
                <a:latin typeface="Roboto Medium" pitchFamily="34" charset="0"/>
                <a:ea typeface="Roboto Medium" pitchFamily="34" charset="-122"/>
                <a:cs typeface="Roboto Medium" pitchFamily="34" charset="-120"/>
              </a:rPr>
              <a:t>2</a:t>
            </a:r>
            <a:endParaRPr lang="en-US" sz="1200" dirty="0"/>
          </a:p>
        </p:txBody>
      </p:sp>
      <p:sp>
        <p:nvSpPr>
          <p:cNvPr id="12" name="Text 10"/>
          <p:cNvSpPr/>
          <p:nvPr/>
        </p:nvSpPr>
        <p:spPr>
          <a:xfrm>
            <a:off x="7986474" y="1820704"/>
            <a:ext cx="2917269" cy="190619"/>
          </a:xfrm>
          <a:prstGeom prst="rect">
            <a:avLst/>
          </a:prstGeom>
          <a:noFill/>
          <a:ln/>
        </p:spPr>
        <p:txBody>
          <a:bodyPr wrap="none" lIns="0" tIns="0" rIns="0" bIns="0" rtlCol="0" anchor="t"/>
          <a:lstStyle/>
          <a:p>
            <a:pPr marL="0" indent="0" algn="l">
              <a:lnSpc>
                <a:spcPts val="1500"/>
              </a:lnSpc>
              <a:buNone/>
            </a:pPr>
            <a:r>
              <a:rPr lang="en-US" sz="1200" dirty="0">
                <a:solidFill>
                  <a:srgbClr val="CFD0D8"/>
                </a:solidFill>
                <a:latin typeface="Roboto Medium" pitchFamily="34" charset="0"/>
                <a:ea typeface="Roboto Medium" pitchFamily="34" charset="-122"/>
                <a:cs typeface="Roboto Medium" pitchFamily="34" charset="-120"/>
              </a:rPr>
              <a:t>The Need: Real-Time Disaster Assessment</a:t>
            </a:r>
            <a:endParaRPr lang="en-US" sz="1200" dirty="0"/>
          </a:p>
        </p:txBody>
      </p:sp>
      <p:sp>
        <p:nvSpPr>
          <p:cNvPr id="13" name="Text 11"/>
          <p:cNvSpPr/>
          <p:nvPr/>
        </p:nvSpPr>
        <p:spPr>
          <a:xfrm>
            <a:off x="7986474" y="2084546"/>
            <a:ext cx="6216729" cy="585788"/>
          </a:xfrm>
          <a:prstGeom prst="rect">
            <a:avLst/>
          </a:prstGeom>
          <a:noFill/>
          <a:ln/>
        </p:spPr>
        <p:txBody>
          <a:bodyPr wrap="square" lIns="0" tIns="0" rIns="0" bIns="0" rtlCol="0" anchor="t"/>
          <a:lstStyle/>
          <a:p>
            <a:pPr marL="0" indent="0" algn="l">
              <a:lnSpc>
                <a:spcPts val="1500"/>
              </a:lnSpc>
              <a:buNone/>
            </a:pPr>
            <a:r>
              <a:rPr lang="en-US" sz="1200" dirty="0">
                <a:solidFill>
                  <a:srgbClr val="CFD0D8"/>
                </a:solidFill>
                <a:latin typeface="Roboto" pitchFamily="34" charset="0"/>
                <a:ea typeface="Roboto" pitchFamily="34" charset="-122"/>
                <a:cs typeface="Roboto" pitchFamily="34" charset="-120"/>
              </a:rPr>
              <a:t>The urgent need for a real-time disaster assessment database is clear. This system would centralize vast amounts of data, improving forecasting, decision-making, and preparedness, thus reducing the impact on lives and economies.</a:t>
            </a:r>
            <a:endParaRPr lang="en-US" sz="1200" dirty="0"/>
          </a:p>
        </p:txBody>
      </p:sp>
      <p:sp>
        <p:nvSpPr>
          <p:cNvPr id="14" name="Text 12"/>
          <p:cNvSpPr/>
          <p:nvPr/>
        </p:nvSpPr>
        <p:spPr>
          <a:xfrm>
            <a:off x="7986474" y="2743557"/>
            <a:ext cx="6216729" cy="390525"/>
          </a:xfrm>
          <a:prstGeom prst="rect">
            <a:avLst/>
          </a:prstGeom>
          <a:noFill/>
          <a:ln/>
        </p:spPr>
        <p:txBody>
          <a:bodyPr wrap="square" lIns="0" tIns="0" rIns="0" bIns="0" rtlCol="0" anchor="t"/>
          <a:lstStyle/>
          <a:p>
            <a:pPr marL="342900" indent="-342900" algn="l">
              <a:lnSpc>
                <a:spcPts val="1500"/>
              </a:lnSpc>
              <a:buSzPct val="100000"/>
              <a:buChar char="•"/>
            </a:pPr>
            <a:r>
              <a:rPr lang="en-US" sz="1200" b="1" dirty="0">
                <a:solidFill>
                  <a:srgbClr val="CFD0D8"/>
                </a:solidFill>
                <a:latin typeface="Roboto" pitchFamily="34" charset="0"/>
                <a:ea typeface="Roboto" pitchFamily="34" charset="-122"/>
                <a:cs typeface="Roboto" pitchFamily="34" charset="-120"/>
              </a:rPr>
              <a:t>Florida Hurricane (October 9, 2024):</a:t>
            </a:r>
            <a:r>
              <a:rPr lang="en-US" sz="1200" dirty="0">
                <a:solidFill>
                  <a:srgbClr val="CFD0D8"/>
                </a:solidFill>
                <a:latin typeface="Roboto" pitchFamily="34" charset="0"/>
                <a:ea typeface="Roboto" pitchFamily="34" charset="-122"/>
                <a:cs typeface="Roboto" pitchFamily="34" charset="-120"/>
              </a:rPr>
              <a:t> Category 3 hurricane resulting in significant losses and uncertain death tolls.</a:t>
            </a:r>
            <a:endParaRPr lang="en-US" sz="1200" dirty="0"/>
          </a:p>
        </p:txBody>
      </p:sp>
      <p:sp>
        <p:nvSpPr>
          <p:cNvPr id="15" name="Text 13"/>
          <p:cNvSpPr/>
          <p:nvPr/>
        </p:nvSpPr>
        <p:spPr>
          <a:xfrm>
            <a:off x="7986474" y="3176707"/>
            <a:ext cx="6216729" cy="390525"/>
          </a:xfrm>
          <a:prstGeom prst="rect">
            <a:avLst/>
          </a:prstGeom>
          <a:noFill/>
          <a:ln/>
        </p:spPr>
        <p:txBody>
          <a:bodyPr wrap="square" lIns="0" tIns="0" rIns="0" bIns="0" rtlCol="0" anchor="t"/>
          <a:lstStyle/>
          <a:p>
            <a:pPr marL="342900" indent="-342900" algn="l">
              <a:lnSpc>
                <a:spcPts val="1500"/>
              </a:lnSpc>
              <a:buSzPct val="100000"/>
              <a:buChar char="•"/>
            </a:pPr>
            <a:r>
              <a:rPr lang="en-US" sz="1200" b="1" dirty="0">
                <a:solidFill>
                  <a:srgbClr val="CFD0D8"/>
                </a:solidFill>
                <a:latin typeface="Roboto" pitchFamily="34" charset="0"/>
                <a:ea typeface="Roboto" pitchFamily="34" charset="-122"/>
                <a:cs typeface="Roboto" pitchFamily="34" charset="-120"/>
              </a:rPr>
              <a:t>Dubai Floods (April 16, 2024):</a:t>
            </a:r>
            <a:r>
              <a:rPr lang="en-US" sz="1200" dirty="0">
                <a:solidFill>
                  <a:srgbClr val="CFD0D8"/>
                </a:solidFill>
                <a:latin typeface="Roboto" pitchFamily="34" charset="0"/>
                <a:ea typeface="Roboto" pitchFamily="34" charset="-122"/>
                <a:cs typeface="Roboto" pitchFamily="34" charset="-120"/>
              </a:rPr>
              <a:t> Caused substantial damage, reflecting a global problem affecting about 90% of countries.</a:t>
            </a:r>
            <a:endParaRPr lang="en-US" sz="1200" dirty="0"/>
          </a:p>
        </p:txBody>
      </p:sp>
      <p:sp>
        <p:nvSpPr>
          <p:cNvPr id="16" name="Text 14"/>
          <p:cNvSpPr/>
          <p:nvPr/>
        </p:nvSpPr>
        <p:spPr>
          <a:xfrm>
            <a:off x="7986474" y="3640455"/>
            <a:ext cx="6216729" cy="195262"/>
          </a:xfrm>
          <a:prstGeom prst="rect">
            <a:avLst/>
          </a:prstGeom>
          <a:noFill/>
          <a:ln/>
        </p:spPr>
        <p:txBody>
          <a:bodyPr wrap="none" lIns="0" tIns="0" rIns="0" bIns="0" rtlCol="0" anchor="t"/>
          <a:lstStyle/>
          <a:p>
            <a:pPr marL="0" indent="0" algn="l">
              <a:lnSpc>
                <a:spcPts val="1500"/>
              </a:lnSpc>
              <a:buNone/>
            </a:pPr>
            <a:r>
              <a:rPr lang="en-US" sz="1200" dirty="0">
                <a:solidFill>
                  <a:srgbClr val="CFD0D8"/>
                </a:solidFill>
                <a:latin typeface="Roboto" pitchFamily="34" charset="0"/>
                <a:ea typeface="Roboto" pitchFamily="34" charset="-122"/>
                <a:cs typeface="Roboto" pitchFamily="34" charset="-120"/>
              </a:rPr>
              <a:t>A comprehensive database is crucial to address these critical challenges.</a:t>
            </a:r>
            <a:endParaRPr lang="en-US" sz="1200" dirty="0"/>
          </a:p>
        </p:txBody>
      </p:sp>
      <p:sp>
        <p:nvSpPr>
          <p:cNvPr id="17" name="Shape 15"/>
          <p:cNvSpPr/>
          <p:nvPr/>
        </p:nvSpPr>
        <p:spPr>
          <a:xfrm>
            <a:off x="6765965" y="3156109"/>
            <a:ext cx="427196" cy="15240"/>
          </a:xfrm>
          <a:prstGeom prst="roundRect">
            <a:avLst>
              <a:gd name="adj" fmla="val 336385"/>
            </a:avLst>
          </a:prstGeom>
          <a:solidFill>
            <a:srgbClr val="313E80"/>
          </a:solidFill>
          <a:ln/>
        </p:spPr>
        <p:txBody>
          <a:bodyPr/>
          <a:lstStyle/>
          <a:p>
            <a:endParaRPr lang="en-US"/>
          </a:p>
        </p:txBody>
      </p:sp>
      <p:sp>
        <p:nvSpPr>
          <p:cNvPr id="18" name="Shape 16"/>
          <p:cNvSpPr/>
          <p:nvPr/>
        </p:nvSpPr>
        <p:spPr>
          <a:xfrm>
            <a:off x="7177921" y="3026450"/>
            <a:ext cx="274558" cy="274558"/>
          </a:xfrm>
          <a:prstGeom prst="roundRect">
            <a:avLst>
              <a:gd name="adj" fmla="val 18672"/>
            </a:avLst>
          </a:prstGeom>
          <a:solidFill>
            <a:srgbClr val="182567"/>
          </a:solidFill>
          <a:ln w="7620">
            <a:solidFill>
              <a:srgbClr val="313E80"/>
            </a:solidFill>
            <a:prstDash val="solid"/>
          </a:ln>
        </p:spPr>
        <p:txBody>
          <a:bodyPr/>
          <a:lstStyle/>
          <a:p>
            <a:endParaRPr lang="en-US"/>
          </a:p>
        </p:txBody>
      </p:sp>
      <p:sp>
        <p:nvSpPr>
          <p:cNvPr id="19" name="Text 17"/>
          <p:cNvSpPr/>
          <p:nvPr/>
        </p:nvSpPr>
        <p:spPr>
          <a:xfrm>
            <a:off x="7263170" y="3072170"/>
            <a:ext cx="104061" cy="183118"/>
          </a:xfrm>
          <a:prstGeom prst="rect">
            <a:avLst/>
          </a:prstGeom>
          <a:noFill/>
          <a:ln/>
        </p:spPr>
        <p:txBody>
          <a:bodyPr wrap="none" lIns="0" tIns="0" rIns="0" bIns="0" rtlCol="0" anchor="t"/>
          <a:lstStyle/>
          <a:p>
            <a:pPr marL="0" indent="0" algn="ctr">
              <a:lnSpc>
                <a:spcPts val="1400"/>
              </a:lnSpc>
              <a:buNone/>
            </a:pPr>
            <a:r>
              <a:rPr lang="en-US" sz="1200" dirty="0">
                <a:solidFill>
                  <a:srgbClr val="CFD0D8"/>
                </a:solidFill>
                <a:latin typeface="Roboto Medium" pitchFamily="34" charset="0"/>
                <a:ea typeface="Roboto Medium" pitchFamily="34" charset="-122"/>
                <a:cs typeface="Roboto Medium" pitchFamily="34" charset="-120"/>
              </a:rPr>
              <a:t>3</a:t>
            </a:r>
            <a:endParaRPr lang="en-US" sz="1200" dirty="0"/>
          </a:p>
        </p:txBody>
      </p:sp>
      <p:sp>
        <p:nvSpPr>
          <p:cNvPr id="20" name="Text 18"/>
          <p:cNvSpPr/>
          <p:nvPr/>
        </p:nvSpPr>
        <p:spPr>
          <a:xfrm>
            <a:off x="5118259" y="3011210"/>
            <a:ext cx="1525667" cy="190619"/>
          </a:xfrm>
          <a:prstGeom prst="rect">
            <a:avLst/>
          </a:prstGeom>
          <a:noFill/>
          <a:ln/>
        </p:spPr>
        <p:txBody>
          <a:bodyPr wrap="none" lIns="0" tIns="0" rIns="0" bIns="0" rtlCol="0" anchor="t"/>
          <a:lstStyle/>
          <a:p>
            <a:pPr marL="0" indent="0" algn="r">
              <a:lnSpc>
                <a:spcPts val="1500"/>
              </a:lnSpc>
              <a:buNone/>
            </a:pPr>
            <a:r>
              <a:rPr lang="en-US" sz="1200" dirty="0">
                <a:solidFill>
                  <a:srgbClr val="CFD0D8"/>
                </a:solidFill>
                <a:latin typeface="Roboto Medium" pitchFamily="34" charset="0"/>
                <a:ea typeface="Roboto Medium" pitchFamily="34" charset="-122"/>
                <a:cs typeface="Roboto Medium" pitchFamily="34" charset="-120"/>
              </a:rPr>
              <a:t>Project Objectives</a:t>
            </a:r>
            <a:endParaRPr lang="en-US" sz="1200" dirty="0"/>
          </a:p>
        </p:txBody>
      </p:sp>
      <p:sp>
        <p:nvSpPr>
          <p:cNvPr id="21" name="Text 19"/>
          <p:cNvSpPr/>
          <p:nvPr/>
        </p:nvSpPr>
        <p:spPr>
          <a:xfrm>
            <a:off x="427196" y="3275052"/>
            <a:ext cx="6216729" cy="195262"/>
          </a:xfrm>
          <a:prstGeom prst="rect">
            <a:avLst/>
          </a:prstGeom>
          <a:noFill/>
          <a:ln/>
        </p:spPr>
        <p:txBody>
          <a:bodyPr wrap="none" lIns="0" tIns="0" rIns="0" bIns="0" rtlCol="0" anchor="t"/>
          <a:lstStyle/>
          <a:p>
            <a:pPr marL="342900" indent="-342900" algn="l">
              <a:lnSpc>
                <a:spcPts val="1500"/>
              </a:lnSpc>
              <a:buSzPct val="100000"/>
              <a:buFont typeface="+mj-lt"/>
              <a:buAutoNum type="arabicPeriod"/>
            </a:pPr>
            <a:r>
              <a:rPr lang="en-US" sz="1200" dirty="0">
                <a:solidFill>
                  <a:srgbClr val="CFD0D8"/>
                </a:solidFill>
                <a:latin typeface="Roboto" pitchFamily="34" charset="0"/>
                <a:ea typeface="Roboto" pitchFamily="34" charset="-122"/>
                <a:cs typeface="Roboto" pitchFamily="34" charset="-120"/>
              </a:rPr>
              <a:t>Prediction and Forecasting</a:t>
            </a:r>
            <a:endParaRPr lang="en-US" sz="1200" dirty="0"/>
          </a:p>
        </p:txBody>
      </p:sp>
      <p:sp>
        <p:nvSpPr>
          <p:cNvPr id="22" name="Text 20"/>
          <p:cNvSpPr/>
          <p:nvPr/>
        </p:nvSpPr>
        <p:spPr>
          <a:xfrm>
            <a:off x="427196" y="3512939"/>
            <a:ext cx="6216729" cy="195262"/>
          </a:xfrm>
          <a:prstGeom prst="rect">
            <a:avLst/>
          </a:prstGeom>
          <a:noFill/>
          <a:ln/>
        </p:spPr>
        <p:txBody>
          <a:bodyPr wrap="none" lIns="0" tIns="0" rIns="0" bIns="0" rtlCol="0" anchor="t"/>
          <a:lstStyle/>
          <a:p>
            <a:pPr marL="342900" indent="-342900" algn="l">
              <a:lnSpc>
                <a:spcPts val="1500"/>
              </a:lnSpc>
              <a:buSzPct val="100000"/>
              <a:buFont typeface="+mj-lt"/>
              <a:buAutoNum type="arabicPeriod" startAt="2"/>
            </a:pPr>
            <a:r>
              <a:rPr lang="en-US" sz="1200" dirty="0">
                <a:solidFill>
                  <a:srgbClr val="CFD0D8"/>
                </a:solidFill>
                <a:latin typeface="Roboto" pitchFamily="34" charset="0"/>
                <a:ea typeface="Roboto" pitchFamily="34" charset="-122"/>
                <a:cs typeface="Roboto" pitchFamily="34" charset="-120"/>
              </a:rPr>
              <a:t>Centralized Data Management</a:t>
            </a:r>
            <a:endParaRPr lang="en-US" sz="1200" dirty="0"/>
          </a:p>
        </p:txBody>
      </p:sp>
      <p:sp>
        <p:nvSpPr>
          <p:cNvPr id="23" name="Text 21"/>
          <p:cNvSpPr/>
          <p:nvPr/>
        </p:nvSpPr>
        <p:spPr>
          <a:xfrm>
            <a:off x="427196" y="3750826"/>
            <a:ext cx="6216729" cy="195262"/>
          </a:xfrm>
          <a:prstGeom prst="rect">
            <a:avLst/>
          </a:prstGeom>
          <a:noFill/>
          <a:ln/>
        </p:spPr>
        <p:txBody>
          <a:bodyPr wrap="none" lIns="0" tIns="0" rIns="0" bIns="0" rtlCol="0" anchor="t"/>
          <a:lstStyle/>
          <a:p>
            <a:pPr marL="342900" indent="-342900" algn="l">
              <a:lnSpc>
                <a:spcPts val="1500"/>
              </a:lnSpc>
              <a:buSzPct val="100000"/>
              <a:buFont typeface="+mj-lt"/>
              <a:buAutoNum type="arabicPeriod" startAt="3"/>
            </a:pPr>
            <a:r>
              <a:rPr lang="en-US" sz="1200" dirty="0">
                <a:solidFill>
                  <a:srgbClr val="CFD0D8"/>
                </a:solidFill>
                <a:latin typeface="Roboto" pitchFamily="34" charset="0"/>
                <a:ea typeface="Roboto" pitchFamily="34" charset="-122"/>
                <a:cs typeface="Roboto" pitchFamily="34" charset="-120"/>
              </a:rPr>
              <a:t>Enhanced Preparedness and Response</a:t>
            </a:r>
            <a:endParaRPr lang="en-US" sz="1200" dirty="0"/>
          </a:p>
        </p:txBody>
      </p:sp>
      <p:sp>
        <p:nvSpPr>
          <p:cNvPr id="24" name="Text 22"/>
          <p:cNvSpPr/>
          <p:nvPr/>
        </p:nvSpPr>
        <p:spPr>
          <a:xfrm>
            <a:off x="427196" y="3988713"/>
            <a:ext cx="6216729" cy="195262"/>
          </a:xfrm>
          <a:prstGeom prst="rect">
            <a:avLst/>
          </a:prstGeom>
          <a:noFill/>
          <a:ln/>
        </p:spPr>
        <p:txBody>
          <a:bodyPr wrap="none" lIns="0" tIns="0" rIns="0" bIns="0" rtlCol="0" anchor="t"/>
          <a:lstStyle/>
          <a:p>
            <a:pPr marL="342900" indent="-342900" algn="l">
              <a:lnSpc>
                <a:spcPts val="1500"/>
              </a:lnSpc>
              <a:buSzPct val="100000"/>
              <a:buFont typeface="+mj-lt"/>
              <a:buAutoNum type="arabicPeriod" startAt="4"/>
            </a:pPr>
            <a:r>
              <a:rPr lang="en-US" sz="1200" dirty="0">
                <a:solidFill>
                  <a:srgbClr val="CFD0D8"/>
                </a:solidFill>
                <a:latin typeface="Roboto" pitchFamily="34" charset="0"/>
                <a:ea typeface="Roboto" pitchFamily="34" charset="-122"/>
                <a:cs typeface="Roboto" pitchFamily="34" charset="-120"/>
              </a:rPr>
              <a:t>Global Collaboration</a:t>
            </a:r>
            <a:endParaRPr lang="en-US" sz="1200" dirty="0"/>
          </a:p>
        </p:txBody>
      </p:sp>
      <p:sp>
        <p:nvSpPr>
          <p:cNvPr id="25" name="Shape 23"/>
          <p:cNvSpPr/>
          <p:nvPr/>
        </p:nvSpPr>
        <p:spPr>
          <a:xfrm>
            <a:off x="7437239" y="4346734"/>
            <a:ext cx="427196" cy="15240"/>
          </a:xfrm>
          <a:prstGeom prst="roundRect">
            <a:avLst>
              <a:gd name="adj" fmla="val 336385"/>
            </a:avLst>
          </a:prstGeom>
          <a:solidFill>
            <a:srgbClr val="313E80"/>
          </a:solidFill>
          <a:ln/>
        </p:spPr>
        <p:txBody>
          <a:bodyPr/>
          <a:lstStyle/>
          <a:p>
            <a:endParaRPr lang="en-US"/>
          </a:p>
        </p:txBody>
      </p:sp>
      <p:sp>
        <p:nvSpPr>
          <p:cNvPr id="26" name="Shape 24"/>
          <p:cNvSpPr/>
          <p:nvPr/>
        </p:nvSpPr>
        <p:spPr>
          <a:xfrm>
            <a:off x="7177921" y="4217075"/>
            <a:ext cx="274558" cy="274558"/>
          </a:xfrm>
          <a:prstGeom prst="roundRect">
            <a:avLst>
              <a:gd name="adj" fmla="val 18672"/>
            </a:avLst>
          </a:prstGeom>
          <a:solidFill>
            <a:srgbClr val="182567"/>
          </a:solidFill>
          <a:ln w="7620">
            <a:solidFill>
              <a:srgbClr val="313E80"/>
            </a:solidFill>
            <a:prstDash val="solid"/>
          </a:ln>
        </p:spPr>
        <p:txBody>
          <a:bodyPr/>
          <a:lstStyle/>
          <a:p>
            <a:endParaRPr lang="en-US"/>
          </a:p>
        </p:txBody>
      </p:sp>
      <p:sp>
        <p:nvSpPr>
          <p:cNvPr id="27" name="Text 25"/>
          <p:cNvSpPr/>
          <p:nvPr/>
        </p:nvSpPr>
        <p:spPr>
          <a:xfrm>
            <a:off x="7263170" y="4262795"/>
            <a:ext cx="104061" cy="183118"/>
          </a:xfrm>
          <a:prstGeom prst="rect">
            <a:avLst/>
          </a:prstGeom>
          <a:noFill/>
          <a:ln/>
        </p:spPr>
        <p:txBody>
          <a:bodyPr wrap="none" lIns="0" tIns="0" rIns="0" bIns="0" rtlCol="0" anchor="t"/>
          <a:lstStyle/>
          <a:p>
            <a:pPr marL="0" indent="0" algn="ctr">
              <a:lnSpc>
                <a:spcPts val="1400"/>
              </a:lnSpc>
              <a:buNone/>
            </a:pPr>
            <a:r>
              <a:rPr lang="en-US" sz="1200" dirty="0">
                <a:solidFill>
                  <a:srgbClr val="CFD0D8"/>
                </a:solidFill>
                <a:latin typeface="Roboto Medium" pitchFamily="34" charset="0"/>
                <a:ea typeface="Roboto Medium" pitchFamily="34" charset="-122"/>
                <a:cs typeface="Roboto Medium" pitchFamily="34" charset="-120"/>
              </a:rPr>
              <a:t>4</a:t>
            </a:r>
            <a:endParaRPr lang="en-US" sz="1200" dirty="0"/>
          </a:p>
        </p:txBody>
      </p:sp>
      <p:sp>
        <p:nvSpPr>
          <p:cNvPr id="28" name="Text 26"/>
          <p:cNvSpPr/>
          <p:nvPr/>
        </p:nvSpPr>
        <p:spPr>
          <a:xfrm>
            <a:off x="7986474" y="4201835"/>
            <a:ext cx="1525667" cy="190619"/>
          </a:xfrm>
          <a:prstGeom prst="rect">
            <a:avLst/>
          </a:prstGeom>
          <a:noFill/>
          <a:ln/>
        </p:spPr>
        <p:txBody>
          <a:bodyPr wrap="none" lIns="0" tIns="0" rIns="0" bIns="0" rtlCol="0" anchor="t"/>
          <a:lstStyle/>
          <a:p>
            <a:pPr marL="0" indent="0" algn="l">
              <a:lnSpc>
                <a:spcPts val="1500"/>
              </a:lnSpc>
              <a:buNone/>
            </a:pPr>
            <a:r>
              <a:rPr lang="en-US" sz="1200" dirty="0">
                <a:solidFill>
                  <a:srgbClr val="CFD0D8"/>
                </a:solidFill>
                <a:latin typeface="Roboto Medium" pitchFamily="34" charset="0"/>
                <a:ea typeface="Roboto Medium" pitchFamily="34" charset="-122"/>
                <a:cs typeface="Roboto Medium" pitchFamily="34" charset="-120"/>
              </a:rPr>
              <a:t>Key Database Entities</a:t>
            </a:r>
            <a:endParaRPr lang="en-US" sz="1200" dirty="0"/>
          </a:p>
        </p:txBody>
      </p:sp>
      <p:sp>
        <p:nvSpPr>
          <p:cNvPr id="29" name="Text 27"/>
          <p:cNvSpPr/>
          <p:nvPr/>
        </p:nvSpPr>
        <p:spPr>
          <a:xfrm>
            <a:off x="7986474" y="4465677"/>
            <a:ext cx="6216729" cy="195262"/>
          </a:xfrm>
          <a:prstGeom prst="rect">
            <a:avLst/>
          </a:prstGeom>
          <a:noFill/>
          <a:ln/>
        </p:spPr>
        <p:txBody>
          <a:bodyPr wrap="none" lIns="0" tIns="0" rIns="0" bIns="0" rtlCol="0" anchor="t"/>
          <a:lstStyle/>
          <a:p>
            <a:pPr marL="342900" indent="-342900" algn="l">
              <a:lnSpc>
                <a:spcPts val="1500"/>
              </a:lnSpc>
              <a:buSzPct val="100000"/>
              <a:buChar char="•"/>
            </a:pPr>
            <a:r>
              <a:rPr lang="en-US" sz="1200" b="1" dirty="0">
                <a:solidFill>
                  <a:srgbClr val="CFD0D8"/>
                </a:solidFill>
                <a:latin typeface="Roboto" pitchFamily="34" charset="0"/>
                <a:ea typeface="Roboto" pitchFamily="34" charset="-122"/>
                <a:cs typeface="Roboto" pitchFamily="34" charset="-120"/>
              </a:rPr>
              <a:t>Disaster:</a:t>
            </a:r>
            <a:r>
              <a:rPr lang="en-US" sz="1200" dirty="0">
                <a:solidFill>
                  <a:srgbClr val="CFD0D8"/>
                </a:solidFill>
                <a:latin typeface="Roboto" pitchFamily="34" charset="0"/>
                <a:ea typeface="Roboto" pitchFamily="34" charset="-122"/>
                <a:cs typeface="Roboto" pitchFamily="34" charset="-120"/>
              </a:rPr>
              <a:t> Disaster_ID (PK), Disaster_Type, Date, Magnitude, Location_ID (FK)</a:t>
            </a:r>
            <a:endParaRPr lang="en-US" sz="1200" dirty="0"/>
          </a:p>
        </p:txBody>
      </p:sp>
      <p:sp>
        <p:nvSpPr>
          <p:cNvPr id="30" name="Text 28"/>
          <p:cNvSpPr/>
          <p:nvPr/>
        </p:nvSpPr>
        <p:spPr>
          <a:xfrm>
            <a:off x="7986474" y="4703564"/>
            <a:ext cx="6216729" cy="195262"/>
          </a:xfrm>
          <a:prstGeom prst="rect">
            <a:avLst/>
          </a:prstGeom>
          <a:noFill/>
          <a:ln/>
        </p:spPr>
        <p:txBody>
          <a:bodyPr wrap="none" lIns="0" tIns="0" rIns="0" bIns="0" rtlCol="0" anchor="t"/>
          <a:lstStyle/>
          <a:p>
            <a:pPr marL="342900" indent="-342900" algn="l">
              <a:lnSpc>
                <a:spcPts val="1500"/>
              </a:lnSpc>
              <a:buSzPct val="100000"/>
              <a:buChar char="•"/>
            </a:pPr>
            <a:r>
              <a:rPr lang="en-US" sz="1200" b="1" dirty="0">
                <a:solidFill>
                  <a:srgbClr val="CFD0D8"/>
                </a:solidFill>
                <a:latin typeface="Roboto" pitchFamily="34" charset="0"/>
                <a:ea typeface="Roboto" pitchFamily="34" charset="-122"/>
                <a:cs typeface="Roboto" pitchFamily="34" charset="-120"/>
              </a:rPr>
              <a:t>Location:</a:t>
            </a:r>
            <a:r>
              <a:rPr lang="en-US" sz="1200" dirty="0">
                <a:solidFill>
                  <a:srgbClr val="CFD0D8"/>
                </a:solidFill>
                <a:latin typeface="Roboto" pitchFamily="34" charset="0"/>
                <a:ea typeface="Roboto" pitchFamily="34" charset="-122"/>
                <a:cs typeface="Roboto" pitchFamily="34" charset="-120"/>
              </a:rPr>
              <a:t> Location_ID (PK), Country, State, City</a:t>
            </a:r>
            <a:endParaRPr lang="en-US" sz="1200" dirty="0"/>
          </a:p>
        </p:txBody>
      </p:sp>
      <p:sp>
        <p:nvSpPr>
          <p:cNvPr id="31" name="Text 29"/>
          <p:cNvSpPr/>
          <p:nvPr/>
        </p:nvSpPr>
        <p:spPr>
          <a:xfrm>
            <a:off x="7986474" y="4941451"/>
            <a:ext cx="6216729" cy="390525"/>
          </a:xfrm>
          <a:prstGeom prst="rect">
            <a:avLst/>
          </a:prstGeom>
          <a:noFill/>
          <a:ln/>
        </p:spPr>
        <p:txBody>
          <a:bodyPr wrap="square" lIns="0" tIns="0" rIns="0" bIns="0" rtlCol="0" anchor="t"/>
          <a:lstStyle/>
          <a:p>
            <a:pPr marL="342900" indent="-342900" algn="l">
              <a:lnSpc>
                <a:spcPts val="1500"/>
              </a:lnSpc>
              <a:buSzPct val="100000"/>
              <a:buChar char="•"/>
            </a:pPr>
            <a:r>
              <a:rPr lang="en-US" sz="1200" b="1" dirty="0">
                <a:solidFill>
                  <a:srgbClr val="CFD0D8"/>
                </a:solidFill>
                <a:latin typeface="Roboto" pitchFamily="34" charset="0"/>
                <a:ea typeface="Roboto" pitchFamily="34" charset="-122"/>
                <a:cs typeface="Roboto" pitchFamily="34" charset="-120"/>
              </a:rPr>
              <a:t>Predictions:</a:t>
            </a:r>
            <a:r>
              <a:rPr lang="en-US" sz="1200" dirty="0">
                <a:solidFill>
                  <a:srgbClr val="CFD0D8"/>
                </a:solidFill>
                <a:latin typeface="Roboto" pitchFamily="34" charset="0"/>
                <a:ea typeface="Roboto" pitchFamily="34" charset="-122"/>
                <a:cs typeface="Roboto" pitchFamily="34" charset="-120"/>
              </a:rPr>
              <a:t> Prediction_ID (PK), Disaster_Type, Predicted_Date, Risk_Level, Predicted_Location_ID (FK), Prediction_Method</a:t>
            </a:r>
            <a:endParaRPr lang="en-US" sz="1200" dirty="0"/>
          </a:p>
        </p:txBody>
      </p:sp>
      <p:sp>
        <p:nvSpPr>
          <p:cNvPr id="32" name="Text 30"/>
          <p:cNvSpPr/>
          <p:nvPr/>
        </p:nvSpPr>
        <p:spPr>
          <a:xfrm>
            <a:off x="7986474" y="5374600"/>
            <a:ext cx="6216729" cy="195262"/>
          </a:xfrm>
          <a:prstGeom prst="rect">
            <a:avLst/>
          </a:prstGeom>
          <a:noFill/>
          <a:ln/>
        </p:spPr>
        <p:txBody>
          <a:bodyPr wrap="none" lIns="0" tIns="0" rIns="0" bIns="0" rtlCol="0" anchor="t"/>
          <a:lstStyle/>
          <a:p>
            <a:pPr marL="342900" indent="-342900" algn="l">
              <a:lnSpc>
                <a:spcPts val="1500"/>
              </a:lnSpc>
              <a:buSzPct val="100000"/>
              <a:buChar char="•"/>
            </a:pPr>
            <a:r>
              <a:rPr lang="en-US" sz="1200" b="1" dirty="0">
                <a:solidFill>
                  <a:srgbClr val="CFD0D8"/>
                </a:solidFill>
                <a:latin typeface="Roboto" pitchFamily="34" charset="0"/>
                <a:ea typeface="Roboto" pitchFamily="34" charset="-122"/>
                <a:cs typeface="Roboto" pitchFamily="34" charset="-120"/>
              </a:rPr>
              <a:t>Weather Conditions:</a:t>
            </a:r>
            <a:r>
              <a:rPr lang="en-US" sz="1200" dirty="0">
                <a:solidFill>
                  <a:srgbClr val="CFD0D8"/>
                </a:solidFill>
                <a:latin typeface="Roboto" pitchFamily="34" charset="0"/>
                <a:ea typeface="Roboto" pitchFamily="34" charset="-122"/>
                <a:cs typeface="Roboto" pitchFamily="34" charset="-120"/>
              </a:rPr>
              <a:t> Condition_ID (PK), Location_ID (FK), Temperature, Rainfall</a:t>
            </a:r>
            <a:endParaRPr lang="en-US" sz="1200" dirty="0"/>
          </a:p>
        </p:txBody>
      </p:sp>
      <p:sp>
        <p:nvSpPr>
          <p:cNvPr id="33" name="Text 31"/>
          <p:cNvSpPr/>
          <p:nvPr/>
        </p:nvSpPr>
        <p:spPr>
          <a:xfrm>
            <a:off x="7986474" y="5612487"/>
            <a:ext cx="6216729" cy="390525"/>
          </a:xfrm>
          <a:prstGeom prst="rect">
            <a:avLst/>
          </a:prstGeom>
          <a:noFill/>
          <a:ln/>
        </p:spPr>
        <p:txBody>
          <a:bodyPr wrap="square" lIns="0" tIns="0" rIns="0" bIns="0" rtlCol="0" anchor="t"/>
          <a:lstStyle/>
          <a:p>
            <a:pPr marL="342900" indent="-342900" algn="l">
              <a:lnSpc>
                <a:spcPts val="1500"/>
              </a:lnSpc>
              <a:buSzPct val="100000"/>
              <a:buChar char="•"/>
            </a:pPr>
            <a:r>
              <a:rPr lang="en-US" sz="1200" b="1" dirty="0">
                <a:solidFill>
                  <a:srgbClr val="CFD0D8"/>
                </a:solidFill>
                <a:latin typeface="Roboto" pitchFamily="34" charset="0"/>
                <a:ea typeface="Roboto" pitchFamily="34" charset="-122"/>
                <a:cs typeface="Roboto" pitchFamily="34" charset="-120"/>
              </a:rPr>
              <a:t>PreparednessMeasures:</a:t>
            </a:r>
            <a:r>
              <a:rPr lang="en-US" sz="1200" dirty="0">
                <a:solidFill>
                  <a:srgbClr val="CFD0D8"/>
                </a:solidFill>
                <a:latin typeface="Roboto" pitchFamily="34" charset="0"/>
                <a:ea typeface="Roboto" pitchFamily="34" charset="-122"/>
                <a:cs typeface="Roboto" pitchFamily="34" charset="-120"/>
              </a:rPr>
              <a:t> Measure_ID (PK), Disaster_ID (FK), Measure_Description, Measure_Type, Start_Date, End_Date</a:t>
            </a:r>
            <a:endParaRPr lang="en-US" sz="1200" dirty="0"/>
          </a:p>
        </p:txBody>
      </p:sp>
      <p:sp>
        <p:nvSpPr>
          <p:cNvPr id="34" name="Text 32"/>
          <p:cNvSpPr/>
          <p:nvPr/>
        </p:nvSpPr>
        <p:spPr>
          <a:xfrm>
            <a:off x="7986474" y="6045637"/>
            <a:ext cx="6216729" cy="390525"/>
          </a:xfrm>
          <a:prstGeom prst="rect">
            <a:avLst/>
          </a:prstGeom>
          <a:noFill/>
          <a:ln/>
        </p:spPr>
        <p:txBody>
          <a:bodyPr wrap="square" lIns="0" tIns="0" rIns="0" bIns="0" rtlCol="0" anchor="t"/>
          <a:lstStyle/>
          <a:p>
            <a:pPr marL="342900" indent="-342900" algn="l">
              <a:lnSpc>
                <a:spcPts val="1500"/>
              </a:lnSpc>
              <a:buSzPct val="100000"/>
              <a:buChar char="•"/>
            </a:pPr>
            <a:r>
              <a:rPr lang="en-US" sz="1200" b="1" dirty="0">
                <a:solidFill>
                  <a:srgbClr val="CFD0D8"/>
                </a:solidFill>
                <a:latin typeface="Roboto" pitchFamily="34" charset="0"/>
                <a:ea typeface="Roboto" pitchFamily="34" charset="-122"/>
                <a:cs typeface="Roboto" pitchFamily="34" charset="-120"/>
              </a:rPr>
              <a:t>HistoricalDisasterData:</a:t>
            </a:r>
            <a:r>
              <a:rPr lang="en-US" sz="1200" dirty="0">
                <a:solidFill>
                  <a:srgbClr val="CFD0D8"/>
                </a:solidFill>
                <a:latin typeface="Roboto" pitchFamily="34" charset="0"/>
                <a:ea typeface="Roboto" pitchFamily="34" charset="-122"/>
                <a:cs typeface="Roboto" pitchFamily="34" charset="-120"/>
              </a:rPr>
              <a:t> HistoricalData_ID (PK), Disaster_ID (FK), Location_ID (FK), Date, Impact_Level, Response_Time</a:t>
            </a:r>
            <a:endParaRPr lang="en-US" sz="1200" dirty="0"/>
          </a:p>
        </p:txBody>
      </p:sp>
      <p:sp>
        <p:nvSpPr>
          <p:cNvPr id="35" name="Text 33"/>
          <p:cNvSpPr/>
          <p:nvPr/>
        </p:nvSpPr>
        <p:spPr>
          <a:xfrm>
            <a:off x="7986474" y="6509385"/>
            <a:ext cx="6216729" cy="585788"/>
          </a:xfrm>
          <a:prstGeom prst="rect">
            <a:avLst/>
          </a:prstGeom>
          <a:noFill/>
          <a:ln/>
        </p:spPr>
        <p:txBody>
          <a:bodyPr wrap="square" lIns="0" tIns="0" rIns="0" bIns="0" rtlCol="0" anchor="t"/>
          <a:lstStyle/>
          <a:p>
            <a:pPr marL="0" indent="0" algn="l">
              <a:lnSpc>
                <a:spcPts val="1500"/>
              </a:lnSpc>
              <a:buNone/>
            </a:pPr>
            <a:r>
              <a:rPr lang="en-US" sz="1200" b="1" dirty="0">
                <a:solidFill>
                  <a:srgbClr val="CFD0D8"/>
                </a:solidFill>
                <a:latin typeface="Roboto" pitchFamily="34" charset="0"/>
                <a:ea typeface="Roboto" pitchFamily="34" charset="-122"/>
                <a:cs typeface="Roboto" pitchFamily="34" charset="-120"/>
              </a:rPr>
              <a:t>Relationships:</a:t>
            </a:r>
            <a:r>
              <a:rPr lang="en-US" sz="1200" dirty="0">
                <a:solidFill>
                  <a:srgbClr val="CFD0D8"/>
                </a:solidFill>
                <a:latin typeface="Roboto" pitchFamily="34" charset="0"/>
                <a:ea typeface="Roboto" pitchFamily="34" charset="-122"/>
                <a:cs typeface="Roboto" pitchFamily="34" charset="-120"/>
              </a:rPr>
              <a:t> The database will establish relationships between these entities using foreign keys to link disasters to locations, weather conditions to locations, preparedness measures to disasters, and historical data and predictions to both disasters and locations.</a:t>
            </a:r>
            <a:endParaRPr lang="en-US" sz="1200" dirty="0"/>
          </a:p>
        </p:txBody>
      </p:sp>
      <p:sp>
        <p:nvSpPr>
          <p:cNvPr id="36" name="Shape 34"/>
          <p:cNvSpPr/>
          <p:nvPr/>
        </p:nvSpPr>
        <p:spPr>
          <a:xfrm>
            <a:off x="6765965" y="5976461"/>
            <a:ext cx="427196" cy="15240"/>
          </a:xfrm>
          <a:prstGeom prst="roundRect">
            <a:avLst>
              <a:gd name="adj" fmla="val 336385"/>
            </a:avLst>
          </a:prstGeom>
          <a:solidFill>
            <a:srgbClr val="313E80"/>
          </a:solidFill>
          <a:ln/>
        </p:spPr>
        <p:txBody>
          <a:bodyPr/>
          <a:lstStyle/>
          <a:p>
            <a:endParaRPr lang="en-US"/>
          </a:p>
        </p:txBody>
      </p:sp>
      <p:sp>
        <p:nvSpPr>
          <p:cNvPr id="37" name="Shape 35"/>
          <p:cNvSpPr/>
          <p:nvPr/>
        </p:nvSpPr>
        <p:spPr>
          <a:xfrm>
            <a:off x="7177921" y="5846802"/>
            <a:ext cx="274558" cy="274558"/>
          </a:xfrm>
          <a:prstGeom prst="roundRect">
            <a:avLst>
              <a:gd name="adj" fmla="val 18672"/>
            </a:avLst>
          </a:prstGeom>
          <a:solidFill>
            <a:srgbClr val="182567"/>
          </a:solidFill>
          <a:ln w="7620">
            <a:solidFill>
              <a:srgbClr val="313E80"/>
            </a:solidFill>
            <a:prstDash val="solid"/>
          </a:ln>
        </p:spPr>
        <p:txBody>
          <a:bodyPr/>
          <a:lstStyle/>
          <a:p>
            <a:endParaRPr lang="en-US"/>
          </a:p>
        </p:txBody>
      </p:sp>
      <p:sp>
        <p:nvSpPr>
          <p:cNvPr id="38" name="Text 36"/>
          <p:cNvSpPr/>
          <p:nvPr/>
        </p:nvSpPr>
        <p:spPr>
          <a:xfrm>
            <a:off x="7263170" y="5892522"/>
            <a:ext cx="104061" cy="183118"/>
          </a:xfrm>
          <a:prstGeom prst="rect">
            <a:avLst/>
          </a:prstGeom>
          <a:noFill/>
          <a:ln/>
        </p:spPr>
        <p:txBody>
          <a:bodyPr wrap="none" lIns="0" tIns="0" rIns="0" bIns="0" rtlCol="0" anchor="t"/>
          <a:lstStyle/>
          <a:p>
            <a:pPr marL="0" indent="0" algn="ctr">
              <a:lnSpc>
                <a:spcPts val="1400"/>
              </a:lnSpc>
              <a:buNone/>
            </a:pPr>
            <a:r>
              <a:rPr lang="en-US" sz="1200" dirty="0">
                <a:solidFill>
                  <a:srgbClr val="CFD0D8"/>
                </a:solidFill>
                <a:latin typeface="Roboto Medium" pitchFamily="34" charset="0"/>
                <a:ea typeface="Roboto Medium" pitchFamily="34" charset="-122"/>
                <a:cs typeface="Roboto Medium" pitchFamily="34" charset="-120"/>
              </a:rPr>
              <a:t>5</a:t>
            </a:r>
            <a:endParaRPr lang="en-US" sz="1200" dirty="0"/>
          </a:p>
        </p:txBody>
      </p:sp>
      <p:sp>
        <p:nvSpPr>
          <p:cNvPr id="39" name="Text 37"/>
          <p:cNvSpPr/>
          <p:nvPr/>
        </p:nvSpPr>
        <p:spPr>
          <a:xfrm>
            <a:off x="5118259" y="5831562"/>
            <a:ext cx="1525667" cy="190619"/>
          </a:xfrm>
          <a:prstGeom prst="rect">
            <a:avLst/>
          </a:prstGeom>
          <a:noFill/>
          <a:ln/>
        </p:spPr>
        <p:txBody>
          <a:bodyPr wrap="none" lIns="0" tIns="0" rIns="0" bIns="0" rtlCol="0" anchor="t"/>
          <a:lstStyle/>
          <a:p>
            <a:pPr marL="0" indent="0" algn="r">
              <a:lnSpc>
                <a:spcPts val="1500"/>
              </a:lnSpc>
              <a:buNone/>
            </a:pPr>
            <a:r>
              <a:rPr lang="en-US" sz="1200" dirty="0">
                <a:solidFill>
                  <a:srgbClr val="CFD0D8"/>
                </a:solidFill>
                <a:latin typeface="Roboto Medium" pitchFamily="34" charset="0"/>
                <a:ea typeface="Roboto Medium" pitchFamily="34" charset="-122"/>
                <a:cs typeface="Roboto Medium" pitchFamily="34" charset="-120"/>
              </a:rPr>
              <a:t>Expected Outcome</a:t>
            </a:r>
            <a:endParaRPr lang="en-US" sz="1200" dirty="0"/>
          </a:p>
        </p:txBody>
      </p:sp>
      <p:sp>
        <p:nvSpPr>
          <p:cNvPr id="40" name="Text 38"/>
          <p:cNvSpPr/>
          <p:nvPr/>
        </p:nvSpPr>
        <p:spPr>
          <a:xfrm>
            <a:off x="427196" y="6095405"/>
            <a:ext cx="6216729" cy="390525"/>
          </a:xfrm>
          <a:prstGeom prst="rect">
            <a:avLst/>
          </a:prstGeom>
          <a:noFill/>
          <a:ln/>
        </p:spPr>
        <p:txBody>
          <a:bodyPr wrap="square" lIns="0" tIns="0" rIns="0" bIns="0" rtlCol="0" anchor="t"/>
          <a:lstStyle/>
          <a:p>
            <a:pPr marL="0" indent="0" algn="r">
              <a:lnSpc>
                <a:spcPts val="1500"/>
              </a:lnSpc>
              <a:buNone/>
            </a:pPr>
            <a:r>
              <a:rPr lang="en-US" sz="1200" dirty="0">
                <a:solidFill>
                  <a:srgbClr val="CFD0D8"/>
                </a:solidFill>
                <a:latin typeface="Roboto" pitchFamily="34" charset="0"/>
                <a:ea typeface="Roboto" pitchFamily="34" charset="-122"/>
                <a:cs typeface="Roboto" pitchFamily="34" charset="-120"/>
              </a:rPr>
              <a:t>This database will enable real-time data processing, data-driven decision-making, and more accurate disaster predictions through the integration of diverse data sources, improving risk assessment and preparedness.</a:t>
            </a:r>
            <a:endParaRPr lang="en-US" sz="1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65092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ROWTYPE</a:t>
            </a:r>
            <a:endParaRPr lang="en-US" sz="4450" dirty="0"/>
          </a:p>
        </p:txBody>
      </p:sp>
      <p:pic>
        <p:nvPicPr>
          <p:cNvPr id="3" name="Image 0" descr="preencoded.png"/>
          <p:cNvPicPr>
            <a:picLocks noChangeAspect="1"/>
          </p:cNvPicPr>
          <p:nvPr/>
        </p:nvPicPr>
        <p:blipFill>
          <a:blip r:embed="rId3"/>
          <a:stretch>
            <a:fillRect/>
          </a:stretch>
        </p:blipFill>
        <p:spPr>
          <a:xfrm>
            <a:off x="793790" y="2813328"/>
            <a:ext cx="12631460" cy="3147179"/>
          </a:xfrm>
          <a:prstGeom prst="rect">
            <a:avLst/>
          </a:prstGeom>
        </p:spPr>
      </p:pic>
      <p:sp>
        <p:nvSpPr>
          <p:cNvPr id="4" name="Text 1"/>
          <p:cNvSpPr/>
          <p:nvPr/>
        </p:nvSpPr>
        <p:spPr>
          <a:xfrm>
            <a:off x="793790" y="6215658"/>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2" y="150037"/>
            <a:ext cx="12157710" cy="835577"/>
          </a:xfrm>
        </p:spPr>
        <p:txBody>
          <a:bodyPr>
            <a:normAutofit/>
          </a:bodyPr>
          <a:lstStyle/>
          <a:p>
            <a:pPr algn="ctr"/>
            <a:r>
              <a:rPr lang="en-US" b="1" dirty="0"/>
              <a:t>Challenges Faced</a:t>
            </a:r>
            <a:endParaRPr lang="en-US" dirty="0"/>
          </a:p>
        </p:txBody>
      </p:sp>
      <p:sp>
        <p:nvSpPr>
          <p:cNvPr id="5" name="TextBox 4"/>
          <p:cNvSpPr txBox="1"/>
          <p:nvPr/>
        </p:nvSpPr>
        <p:spPr>
          <a:xfrm>
            <a:off x="822962" y="1065126"/>
            <a:ext cx="12157710" cy="424732"/>
          </a:xfrm>
          <a:prstGeom prst="rect">
            <a:avLst/>
          </a:prstGeom>
          <a:noFill/>
        </p:spPr>
        <p:txBody>
          <a:bodyPr wrap="square" rtlCol="0">
            <a:spAutoFit/>
          </a:bodyPr>
          <a:lstStyle/>
          <a:p>
            <a:pPr algn="ctr"/>
            <a:r>
              <a:rPr lang="en-US" sz="2160" dirty="0"/>
              <a:t>Addressing Key Obstacles to Enhance Collaboration and Skill Development</a:t>
            </a:r>
          </a:p>
        </p:txBody>
      </p:sp>
      <p:sp>
        <p:nvSpPr>
          <p:cNvPr id="7" name="TextBox 6"/>
          <p:cNvSpPr txBox="1"/>
          <p:nvPr/>
        </p:nvSpPr>
        <p:spPr>
          <a:xfrm>
            <a:off x="2639831" y="1754774"/>
            <a:ext cx="9573371" cy="1200329"/>
          </a:xfrm>
          <a:prstGeom prst="rect">
            <a:avLst/>
          </a:prstGeom>
          <a:noFill/>
        </p:spPr>
        <p:txBody>
          <a:bodyPr wrap="square" rtlCol="0">
            <a:spAutoFit/>
          </a:bodyPr>
          <a:lstStyle/>
          <a:p>
            <a:r>
              <a:rPr lang="en-US" sz="2160" b="1" dirty="0"/>
              <a:t>Unfamiliarity with GitHub</a:t>
            </a:r>
          </a:p>
          <a:p>
            <a:r>
              <a:rPr lang="en-US" sz="1680" dirty="0"/>
              <a:t>Initially, the team had limited experience with GitHub, which is a critical tool for version control and collaborative development. This lack of familiarity resulted in inefficiencies and confusion during project collaboration.</a:t>
            </a:r>
          </a:p>
        </p:txBody>
      </p:sp>
      <p:sp>
        <p:nvSpPr>
          <p:cNvPr id="8" name="TextBox 7"/>
          <p:cNvSpPr txBox="1"/>
          <p:nvPr/>
        </p:nvSpPr>
        <p:spPr>
          <a:xfrm>
            <a:off x="2639831" y="3517876"/>
            <a:ext cx="9573371" cy="1274195"/>
          </a:xfrm>
          <a:prstGeom prst="rect">
            <a:avLst/>
          </a:prstGeom>
          <a:noFill/>
        </p:spPr>
        <p:txBody>
          <a:bodyPr wrap="square" rtlCol="0">
            <a:spAutoFit/>
          </a:bodyPr>
          <a:lstStyle/>
          <a:p>
            <a:r>
              <a:rPr lang="en-US" sz="2160" b="1" dirty="0"/>
              <a:t>Limited Version Control Knowledge</a:t>
            </a:r>
          </a:p>
          <a:p>
            <a:r>
              <a:rPr lang="en-US" sz="1680" dirty="0"/>
              <a:t>The team's previous experience with version control systems was minimal. This gap in knowledge hindered their ability to effectively manage code changes and collaborate seamlessly.</a:t>
            </a:r>
          </a:p>
          <a:p>
            <a:endParaRPr lang="en-US" sz="2160" dirty="0"/>
          </a:p>
        </p:txBody>
      </p:sp>
      <p:pic>
        <p:nvPicPr>
          <p:cNvPr id="12" name="Picture 2" descr="Number on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416" y="1839387"/>
            <a:ext cx="536545" cy="5247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stretch>
            <a:fillRect/>
          </a:stretch>
        </p:blipFill>
        <p:spPr>
          <a:xfrm>
            <a:off x="1576416" y="3517876"/>
            <a:ext cx="536545" cy="547949"/>
          </a:xfrm>
          <a:prstGeom prst="rect">
            <a:avLst/>
          </a:prstGeom>
        </p:spPr>
      </p:pic>
      <p:sp>
        <p:nvSpPr>
          <p:cNvPr id="3" name="TextBox 2"/>
          <p:cNvSpPr txBox="1"/>
          <p:nvPr/>
        </p:nvSpPr>
        <p:spPr>
          <a:xfrm>
            <a:off x="2639831" y="4810537"/>
            <a:ext cx="8714632" cy="757130"/>
          </a:xfrm>
          <a:prstGeom prst="rect">
            <a:avLst/>
          </a:prstGeom>
          <a:noFill/>
        </p:spPr>
        <p:txBody>
          <a:bodyPr wrap="square" rtlCol="0">
            <a:spAutoFit/>
          </a:bodyPr>
          <a:lstStyle/>
          <a:p>
            <a:pPr algn="ctr"/>
            <a:r>
              <a:rPr lang="en-US" sz="4320" b="1" dirty="0">
                <a:latin typeface="+mj-lt"/>
              </a:rPr>
              <a:t>SOLUTION</a:t>
            </a:r>
            <a:r>
              <a:rPr lang="en-US" sz="2160" b="1" dirty="0">
                <a:latin typeface="+mj-lt"/>
              </a:rPr>
              <a:t> </a:t>
            </a:r>
            <a:r>
              <a:rPr lang="en-US" sz="4320" b="1" dirty="0">
                <a:latin typeface="+mj-lt"/>
              </a:rPr>
              <a:t>IMPLEMENTED</a:t>
            </a:r>
          </a:p>
        </p:txBody>
      </p:sp>
      <p:sp>
        <p:nvSpPr>
          <p:cNvPr id="15" name="TextBox 14"/>
          <p:cNvSpPr txBox="1"/>
          <p:nvPr/>
        </p:nvSpPr>
        <p:spPr>
          <a:xfrm>
            <a:off x="2639830" y="5788032"/>
            <a:ext cx="9573371" cy="1865126"/>
          </a:xfrm>
          <a:prstGeom prst="rect">
            <a:avLst/>
          </a:prstGeom>
          <a:noFill/>
        </p:spPr>
        <p:txBody>
          <a:bodyPr wrap="square" rtlCol="0">
            <a:spAutoFit/>
          </a:bodyPr>
          <a:lstStyle/>
          <a:p>
            <a:r>
              <a:rPr lang="en-US" sz="1920" dirty="0"/>
              <a:t>Conducted a knowledge-sharing session on GitHub basics, including cloning repositories, committing changes, and managing pull requests. Gradually became proficient through practice.</a:t>
            </a:r>
          </a:p>
          <a:p>
            <a:r>
              <a:rPr lang="en-US" sz="1920" dirty="0"/>
              <a:t>As a result of the knowledge-sharing sessions, team members became more comfortable using GitHub. This improvement translated into better collaboration, quicker turnaround times on projects, and increased overall productivity</a:t>
            </a:r>
          </a:p>
        </p:txBody>
      </p:sp>
    </p:spTree>
    <p:extLst>
      <p:ext uri="{BB962C8B-B14F-4D97-AF65-F5344CB8AC3E}">
        <p14:creationId xmlns:p14="http://schemas.microsoft.com/office/powerpoint/2010/main" val="1975260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163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Importance of Real-Time Data Centralization</a:t>
            </a:r>
            <a:endParaRPr lang="en-US" sz="4450" dirty="0"/>
          </a:p>
        </p:txBody>
      </p:sp>
      <p:sp>
        <p:nvSpPr>
          <p:cNvPr id="4" name="Shape 1"/>
          <p:cNvSpPr/>
          <p:nvPr/>
        </p:nvSpPr>
        <p:spPr>
          <a:xfrm>
            <a:off x="6280190" y="2469356"/>
            <a:ext cx="3664863" cy="3136702"/>
          </a:xfrm>
          <a:prstGeom prst="roundRect">
            <a:avLst>
              <a:gd name="adj" fmla="val 3037"/>
            </a:avLst>
          </a:prstGeom>
          <a:solidFill>
            <a:srgbClr val="182567"/>
          </a:solidFill>
          <a:ln w="7620">
            <a:solidFill>
              <a:srgbClr val="313E80"/>
            </a:solidFill>
            <a:prstDash val="solid"/>
          </a:ln>
        </p:spPr>
        <p:txBody>
          <a:bodyPr/>
          <a:lstStyle/>
          <a:p>
            <a:endParaRPr lang="en-US"/>
          </a:p>
        </p:txBody>
      </p:sp>
      <p:sp>
        <p:nvSpPr>
          <p:cNvPr id="5" name="Text 2"/>
          <p:cNvSpPr/>
          <p:nvPr/>
        </p:nvSpPr>
        <p:spPr>
          <a:xfrm>
            <a:off x="6514624" y="27037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Real-Time Insights</a:t>
            </a:r>
            <a:endParaRPr lang="en-US" sz="2200" dirty="0"/>
          </a:p>
        </p:txBody>
      </p:sp>
      <p:sp>
        <p:nvSpPr>
          <p:cNvPr id="6" name="Text 3"/>
          <p:cNvSpPr/>
          <p:nvPr/>
        </p:nvSpPr>
        <p:spPr>
          <a:xfrm>
            <a:off x="6514624" y="3194209"/>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Centralizing data from diverse sources like weather stations, sensor networks, and social media provides a comprehensive view of disaster events in real-time.</a:t>
            </a:r>
            <a:endParaRPr lang="en-US" sz="1750" dirty="0"/>
          </a:p>
        </p:txBody>
      </p:sp>
      <p:sp>
        <p:nvSpPr>
          <p:cNvPr id="7" name="Shape 4"/>
          <p:cNvSpPr/>
          <p:nvPr/>
        </p:nvSpPr>
        <p:spPr>
          <a:xfrm>
            <a:off x="10171867" y="2469356"/>
            <a:ext cx="3664863" cy="3136702"/>
          </a:xfrm>
          <a:prstGeom prst="roundRect">
            <a:avLst>
              <a:gd name="adj" fmla="val 3037"/>
            </a:avLst>
          </a:prstGeom>
          <a:solidFill>
            <a:srgbClr val="182567"/>
          </a:solidFill>
          <a:ln w="7620">
            <a:solidFill>
              <a:srgbClr val="313E80"/>
            </a:solidFill>
            <a:prstDash val="solid"/>
          </a:ln>
        </p:spPr>
        <p:txBody>
          <a:bodyPr/>
          <a:lstStyle/>
          <a:p>
            <a:endParaRPr lang="en-US"/>
          </a:p>
        </p:txBody>
      </p:sp>
      <p:sp>
        <p:nvSpPr>
          <p:cNvPr id="8" name="Text 5"/>
          <p:cNvSpPr/>
          <p:nvPr/>
        </p:nvSpPr>
        <p:spPr>
          <a:xfrm>
            <a:off x="10406301" y="2703790"/>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Improved Situational Awareness</a:t>
            </a:r>
            <a:endParaRPr lang="en-US" sz="2200" dirty="0"/>
          </a:p>
        </p:txBody>
      </p:sp>
      <p:sp>
        <p:nvSpPr>
          <p:cNvPr id="9" name="Text 6"/>
          <p:cNvSpPr/>
          <p:nvPr/>
        </p:nvSpPr>
        <p:spPr>
          <a:xfrm>
            <a:off x="10406301" y="3548539"/>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This centralized data allows for accurate and timely understanding of the unfolding situation, enabling better informed decision-making.</a:t>
            </a:r>
            <a:endParaRPr lang="en-US" sz="1750" dirty="0"/>
          </a:p>
        </p:txBody>
      </p:sp>
      <p:sp>
        <p:nvSpPr>
          <p:cNvPr id="10" name="Shape 7"/>
          <p:cNvSpPr/>
          <p:nvPr/>
        </p:nvSpPr>
        <p:spPr>
          <a:xfrm>
            <a:off x="6280190" y="5832872"/>
            <a:ext cx="7556421" cy="1685092"/>
          </a:xfrm>
          <a:prstGeom prst="roundRect">
            <a:avLst>
              <a:gd name="adj" fmla="val 5654"/>
            </a:avLst>
          </a:prstGeom>
          <a:solidFill>
            <a:srgbClr val="182567"/>
          </a:solidFill>
          <a:ln w="7620">
            <a:solidFill>
              <a:srgbClr val="313E80"/>
            </a:solidFill>
            <a:prstDash val="solid"/>
          </a:ln>
        </p:spPr>
        <p:txBody>
          <a:bodyPr/>
          <a:lstStyle/>
          <a:p>
            <a:endParaRPr lang="en-US"/>
          </a:p>
        </p:txBody>
      </p:sp>
      <p:sp>
        <p:nvSpPr>
          <p:cNvPr id="11" name="Text 8"/>
          <p:cNvSpPr/>
          <p:nvPr/>
        </p:nvSpPr>
        <p:spPr>
          <a:xfrm>
            <a:off x="6514624" y="6067306"/>
            <a:ext cx="3669863"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Efficient Resource Allocation</a:t>
            </a:r>
            <a:endParaRPr lang="en-US" sz="2200" dirty="0"/>
          </a:p>
        </p:txBody>
      </p:sp>
      <p:sp>
        <p:nvSpPr>
          <p:cNvPr id="12" name="Text 9"/>
          <p:cNvSpPr/>
          <p:nvPr/>
        </p:nvSpPr>
        <p:spPr>
          <a:xfrm>
            <a:off x="6514624" y="6557724"/>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Real-time data empowers emergency responders to effectively allocate resources, prioritizing areas with the most pressing needs.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grpId="0" nodeType="clickEffect">
                                  <p:stCondLst>
                                    <p:cond delay="0"/>
                                  </p:stCondLst>
                                  <p:childTnLst>
                                    <p:animScale>
                                      <p:cBhvr>
                                        <p:cTn id="15"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5607"/>
            <a:ext cx="12417862"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Introduction to Disaster Management Challenges</a:t>
            </a:r>
            <a:endParaRPr lang="en-US" sz="4450" dirty="0"/>
          </a:p>
        </p:txBody>
      </p:sp>
      <p:sp>
        <p:nvSpPr>
          <p:cNvPr id="3" name="Text 1"/>
          <p:cNvSpPr/>
          <p:nvPr/>
        </p:nvSpPr>
        <p:spPr>
          <a:xfrm>
            <a:off x="793790" y="3271361"/>
            <a:ext cx="3603427"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Predicting the Unpredictable</a:t>
            </a:r>
            <a:endParaRPr lang="en-US" sz="2200" dirty="0"/>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Natural disasters are unpredictable events that can cause widespread damage and loss of life. These events pose a significant challenge to communities, governments, and emergency responders.</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Limited Resources</a:t>
            </a:r>
            <a:endParaRPr lang="en-US" sz="2200" dirty="0"/>
          </a:p>
        </p:txBody>
      </p:sp>
      <p:sp>
        <p:nvSpPr>
          <p:cNvPr id="6" name="Text 4"/>
          <p:cNvSpPr/>
          <p:nvPr/>
        </p:nvSpPr>
        <p:spPr>
          <a:xfrm>
            <a:off x="5332928"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Emergency services often face limitations in resources, manpower, and equipment during disaster events. This can hinder their ability to effectively respond to emergencies.</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Rapid Response Time</a:t>
            </a:r>
            <a:endParaRPr lang="en-US" sz="2200" dirty="0"/>
          </a:p>
        </p:txBody>
      </p:sp>
      <p:sp>
        <p:nvSpPr>
          <p:cNvPr id="8" name="Text 6"/>
          <p:cNvSpPr/>
          <p:nvPr/>
        </p:nvSpPr>
        <p:spPr>
          <a:xfrm>
            <a:off x="9872067"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timeliness of disaster response is crucial for saving lives and minimizing damage. Every second counts in disaster situations, where swift action is essential.</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22484"/>
            <a:ext cx="797814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Leveraging Predictive Modeling</a:t>
            </a:r>
            <a:endParaRPr lang="en-US" sz="4450" dirty="0"/>
          </a:p>
        </p:txBody>
      </p:sp>
      <p:sp>
        <p:nvSpPr>
          <p:cNvPr id="3" name="Shape 1"/>
          <p:cNvSpPr/>
          <p:nvPr/>
        </p:nvSpPr>
        <p:spPr>
          <a:xfrm>
            <a:off x="7299960" y="1984891"/>
            <a:ext cx="30480" cy="5422106"/>
          </a:xfrm>
          <a:prstGeom prst="roundRect">
            <a:avLst>
              <a:gd name="adj" fmla="val 312558"/>
            </a:avLst>
          </a:prstGeom>
          <a:solidFill>
            <a:srgbClr val="313E80"/>
          </a:solidFill>
          <a:ln/>
        </p:spPr>
        <p:txBody>
          <a:bodyPr/>
          <a:lstStyle/>
          <a:p>
            <a:endParaRPr lang="en-US"/>
          </a:p>
        </p:txBody>
      </p:sp>
      <p:sp>
        <p:nvSpPr>
          <p:cNvPr id="4" name="Shape 2"/>
          <p:cNvSpPr/>
          <p:nvPr/>
        </p:nvSpPr>
        <p:spPr>
          <a:xfrm>
            <a:off x="6296739" y="2479953"/>
            <a:ext cx="793790" cy="30480"/>
          </a:xfrm>
          <a:prstGeom prst="roundRect">
            <a:avLst>
              <a:gd name="adj" fmla="val 312558"/>
            </a:avLst>
          </a:prstGeom>
          <a:solidFill>
            <a:srgbClr val="313E80"/>
          </a:solidFill>
          <a:ln/>
        </p:spPr>
        <p:txBody>
          <a:bodyPr/>
          <a:lstStyle/>
          <a:p>
            <a:endParaRPr lang="en-US"/>
          </a:p>
        </p:txBody>
      </p:sp>
      <p:sp>
        <p:nvSpPr>
          <p:cNvPr id="5" name="Shape 3"/>
          <p:cNvSpPr/>
          <p:nvPr/>
        </p:nvSpPr>
        <p:spPr>
          <a:xfrm>
            <a:off x="7060049" y="2240042"/>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6" name="Text 4"/>
          <p:cNvSpPr/>
          <p:nvPr/>
        </p:nvSpPr>
        <p:spPr>
          <a:xfrm>
            <a:off x="7218521" y="2325052"/>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1</a:t>
            </a:r>
            <a:endParaRPr lang="en-US" sz="2650" dirty="0"/>
          </a:p>
        </p:txBody>
      </p:sp>
      <p:sp>
        <p:nvSpPr>
          <p:cNvPr id="7" name="Text 5"/>
          <p:cNvSpPr/>
          <p:nvPr/>
        </p:nvSpPr>
        <p:spPr>
          <a:xfrm>
            <a:off x="3232428" y="2211705"/>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Roboto Medium" pitchFamily="34" charset="0"/>
                <a:ea typeface="Roboto Medium" pitchFamily="34" charset="-122"/>
                <a:cs typeface="Roboto Medium" pitchFamily="34" charset="-120"/>
              </a:rPr>
              <a:t>1. Pattern Recognition</a:t>
            </a:r>
            <a:endParaRPr lang="en-US" sz="2200" dirty="0"/>
          </a:p>
        </p:txBody>
      </p:sp>
      <p:sp>
        <p:nvSpPr>
          <p:cNvPr id="8" name="Text 6"/>
          <p:cNvSpPr/>
          <p:nvPr/>
        </p:nvSpPr>
        <p:spPr>
          <a:xfrm>
            <a:off x="793790" y="2702123"/>
            <a:ext cx="5273873" cy="1088708"/>
          </a:xfrm>
          <a:prstGeom prst="rect">
            <a:avLst/>
          </a:prstGeom>
          <a:noFill/>
          <a:ln/>
        </p:spPr>
        <p:txBody>
          <a:bodyPr wrap="square" lIns="0" tIns="0" rIns="0" bIns="0" rtlCol="0" anchor="t"/>
          <a:lstStyle/>
          <a:p>
            <a:pPr marL="0" indent="0" algn="r">
              <a:lnSpc>
                <a:spcPts val="2850"/>
              </a:lnSpc>
              <a:buNone/>
            </a:pPr>
            <a:r>
              <a:rPr lang="en-US" sz="1750" dirty="0">
                <a:solidFill>
                  <a:srgbClr val="CFD0D8"/>
                </a:solidFill>
                <a:latin typeface="Roboto" pitchFamily="34" charset="0"/>
                <a:ea typeface="Roboto" pitchFamily="34" charset="-122"/>
                <a:cs typeface="Roboto" pitchFamily="34" charset="-120"/>
              </a:rPr>
              <a:t>Advanced algorithms analyze historical data to identify patterns and trends related to disaster events.</a:t>
            </a:r>
            <a:endParaRPr lang="en-US" sz="1750" dirty="0"/>
          </a:p>
        </p:txBody>
      </p:sp>
      <p:sp>
        <p:nvSpPr>
          <p:cNvPr id="9" name="Shape 7"/>
          <p:cNvSpPr/>
          <p:nvPr/>
        </p:nvSpPr>
        <p:spPr>
          <a:xfrm>
            <a:off x="7539871" y="3614023"/>
            <a:ext cx="793790" cy="30480"/>
          </a:xfrm>
          <a:prstGeom prst="roundRect">
            <a:avLst>
              <a:gd name="adj" fmla="val 312558"/>
            </a:avLst>
          </a:prstGeom>
          <a:solidFill>
            <a:srgbClr val="313E80"/>
          </a:solidFill>
          <a:ln/>
        </p:spPr>
        <p:txBody>
          <a:bodyPr/>
          <a:lstStyle/>
          <a:p>
            <a:endParaRPr lang="en-US"/>
          </a:p>
        </p:txBody>
      </p:sp>
      <p:sp>
        <p:nvSpPr>
          <p:cNvPr id="10" name="Shape 8"/>
          <p:cNvSpPr/>
          <p:nvPr/>
        </p:nvSpPr>
        <p:spPr>
          <a:xfrm>
            <a:off x="7060049" y="3374112"/>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11" name="Text 9"/>
          <p:cNvSpPr/>
          <p:nvPr/>
        </p:nvSpPr>
        <p:spPr>
          <a:xfrm>
            <a:off x="7218521" y="3459123"/>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2</a:t>
            </a:r>
            <a:endParaRPr lang="en-US" sz="2650" dirty="0"/>
          </a:p>
        </p:txBody>
      </p:sp>
      <p:sp>
        <p:nvSpPr>
          <p:cNvPr id="12" name="Text 10"/>
          <p:cNvSpPr/>
          <p:nvPr/>
        </p:nvSpPr>
        <p:spPr>
          <a:xfrm>
            <a:off x="8562737" y="33457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2. Risk Assessment</a:t>
            </a:r>
            <a:endParaRPr lang="en-US" sz="2200" dirty="0"/>
          </a:p>
        </p:txBody>
      </p:sp>
      <p:sp>
        <p:nvSpPr>
          <p:cNvPr id="13" name="Text 11"/>
          <p:cNvSpPr/>
          <p:nvPr/>
        </p:nvSpPr>
        <p:spPr>
          <a:xfrm>
            <a:off x="8562737" y="3836194"/>
            <a:ext cx="5273873"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Predictive models help to identify areas at risk of disaster events and estimate the potential impact.</a:t>
            </a:r>
            <a:endParaRPr lang="en-US" sz="1750" dirty="0"/>
          </a:p>
        </p:txBody>
      </p:sp>
      <p:sp>
        <p:nvSpPr>
          <p:cNvPr id="14" name="Shape 12"/>
          <p:cNvSpPr/>
          <p:nvPr/>
        </p:nvSpPr>
        <p:spPr>
          <a:xfrm>
            <a:off x="6296739" y="4739521"/>
            <a:ext cx="793790" cy="30480"/>
          </a:xfrm>
          <a:prstGeom prst="roundRect">
            <a:avLst>
              <a:gd name="adj" fmla="val 312558"/>
            </a:avLst>
          </a:prstGeom>
          <a:solidFill>
            <a:srgbClr val="313E80"/>
          </a:solidFill>
          <a:ln/>
        </p:spPr>
        <p:txBody>
          <a:bodyPr/>
          <a:lstStyle/>
          <a:p>
            <a:endParaRPr lang="en-US"/>
          </a:p>
        </p:txBody>
      </p:sp>
      <p:sp>
        <p:nvSpPr>
          <p:cNvPr id="15" name="Shape 13"/>
          <p:cNvSpPr/>
          <p:nvPr/>
        </p:nvSpPr>
        <p:spPr>
          <a:xfrm>
            <a:off x="7060049" y="4499610"/>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16" name="Text 14"/>
          <p:cNvSpPr/>
          <p:nvPr/>
        </p:nvSpPr>
        <p:spPr>
          <a:xfrm>
            <a:off x="7218521" y="4584621"/>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3</a:t>
            </a:r>
            <a:endParaRPr lang="en-US" sz="2650" dirty="0"/>
          </a:p>
        </p:txBody>
      </p:sp>
      <p:sp>
        <p:nvSpPr>
          <p:cNvPr id="17" name="Text 15"/>
          <p:cNvSpPr/>
          <p:nvPr/>
        </p:nvSpPr>
        <p:spPr>
          <a:xfrm>
            <a:off x="2852023" y="4471273"/>
            <a:ext cx="3215640" cy="354330"/>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Roboto Medium" pitchFamily="34" charset="0"/>
                <a:ea typeface="Roboto Medium" pitchFamily="34" charset="-122"/>
                <a:cs typeface="Roboto Medium" pitchFamily="34" charset="-120"/>
              </a:rPr>
              <a:t>3. Early Warning Systems</a:t>
            </a:r>
            <a:endParaRPr lang="en-US" sz="2200" dirty="0"/>
          </a:p>
        </p:txBody>
      </p:sp>
      <p:sp>
        <p:nvSpPr>
          <p:cNvPr id="18" name="Text 16"/>
          <p:cNvSpPr/>
          <p:nvPr/>
        </p:nvSpPr>
        <p:spPr>
          <a:xfrm>
            <a:off x="793790" y="4961692"/>
            <a:ext cx="5273873" cy="1088708"/>
          </a:xfrm>
          <a:prstGeom prst="rect">
            <a:avLst/>
          </a:prstGeom>
          <a:noFill/>
          <a:ln/>
        </p:spPr>
        <p:txBody>
          <a:bodyPr wrap="square" lIns="0" tIns="0" rIns="0" bIns="0" rtlCol="0" anchor="t"/>
          <a:lstStyle/>
          <a:p>
            <a:pPr marL="0" indent="0" algn="r">
              <a:lnSpc>
                <a:spcPts val="2850"/>
              </a:lnSpc>
              <a:buNone/>
            </a:pPr>
            <a:r>
              <a:rPr lang="en-US" sz="1750" dirty="0">
                <a:solidFill>
                  <a:srgbClr val="CFD0D8"/>
                </a:solidFill>
                <a:latin typeface="Roboto" pitchFamily="34" charset="0"/>
                <a:ea typeface="Roboto" pitchFamily="34" charset="-122"/>
                <a:cs typeface="Roboto" pitchFamily="34" charset="-120"/>
              </a:rPr>
              <a:t>These models enable the development of early warning systems, providing timely alerts to communities at risk.</a:t>
            </a:r>
            <a:endParaRPr lang="en-US" sz="1750" dirty="0"/>
          </a:p>
        </p:txBody>
      </p:sp>
      <p:sp>
        <p:nvSpPr>
          <p:cNvPr id="19" name="Shape 17"/>
          <p:cNvSpPr/>
          <p:nvPr/>
        </p:nvSpPr>
        <p:spPr>
          <a:xfrm>
            <a:off x="7539871" y="5869305"/>
            <a:ext cx="793790" cy="30480"/>
          </a:xfrm>
          <a:prstGeom prst="roundRect">
            <a:avLst>
              <a:gd name="adj" fmla="val 312558"/>
            </a:avLst>
          </a:prstGeom>
          <a:solidFill>
            <a:srgbClr val="313E80"/>
          </a:solidFill>
          <a:ln/>
        </p:spPr>
        <p:txBody>
          <a:bodyPr/>
          <a:lstStyle/>
          <a:p>
            <a:endParaRPr lang="en-US"/>
          </a:p>
        </p:txBody>
      </p:sp>
      <p:sp>
        <p:nvSpPr>
          <p:cNvPr id="20" name="Shape 18"/>
          <p:cNvSpPr/>
          <p:nvPr/>
        </p:nvSpPr>
        <p:spPr>
          <a:xfrm>
            <a:off x="7060049" y="5629394"/>
            <a:ext cx="510302" cy="510302"/>
          </a:xfrm>
          <a:prstGeom prst="roundRect">
            <a:avLst>
              <a:gd name="adj" fmla="val 18669"/>
            </a:avLst>
          </a:prstGeom>
          <a:solidFill>
            <a:srgbClr val="182567"/>
          </a:solidFill>
          <a:ln w="7620">
            <a:solidFill>
              <a:srgbClr val="313E80"/>
            </a:solidFill>
            <a:prstDash val="solid"/>
          </a:ln>
        </p:spPr>
        <p:txBody>
          <a:bodyPr/>
          <a:lstStyle/>
          <a:p>
            <a:endParaRPr lang="en-US"/>
          </a:p>
        </p:txBody>
      </p:sp>
      <p:sp>
        <p:nvSpPr>
          <p:cNvPr id="21" name="Text 19"/>
          <p:cNvSpPr/>
          <p:nvPr/>
        </p:nvSpPr>
        <p:spPr>
          <a:xfrm>
            <a:off x="7218521" y="5714405"/>
            <a:ext cx="193358" cy="340281"/>
          </a:xfrm>
          <a:prstGeom prst="rect">
            <a:avLst/>
          </a:prstGeom>
          <a:noFill/>
          <a:ln/>
        </p:spPr>
        <p:txBody>
          <a:bodyPr wrap="none" lIns="0" tIns="0" rIns="0" bIns="0" rtlCol="0" anchor="t"/>
          <a:lstStyle/>
          <a:p>
            <a:pPr marL="0" indent="0" algn="ctr">
              <a:lnSpc>
                <a:spcPts val="2650"/>
              </a:lnSpc>
              <a:buNone/>
            </a:pPr>
            <a:r>
              <a:rPr lang="en-US" sz="2650" dirty="0">
                <a:solidFill>
                  <a:srgbClr val="CFD0D8"/>
                </a:solidFill>
                <a:latin typeface="Roboto Medium" pitchFamily="34" charset="0"/>
                <a:ea typeface="Roboto Medium" pitchFamily="34" charset="-122"/>
                <a:cs typeface="Roboto Medium" pitchFamily="34" charset="-120"/>
              </a:rPr>
              <a:t>4</a:t>
            </a:r>
            <a:endParaRPr lang="en-US" sz="2650" dirty="0"/>
          </a:p>
        </p:txBody>
      </p:sp>
      <p:sp>
        <p:nvSpPr>
          <p:cNvPr id="22" name="Text 20"/>
          <p:cNvSpPr/>
          <p:nvPr/>
        </p:nvSpPr>
        <p:spPr>
          <a:xfrm>
            <a:off x="8562737" y="5601057"/>
            <a:ext cx="2886551"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4. Evacuation Planning</a:t>
            </a:r>
            <a:endParaRPr lang="en-US" sz="2200" dirty="0"/>
          </a:p>
        </p:txBody>
      </p:sp>
      <p:sp>
        <p:nvSpPr>
          <p:cNvPr id="23" name="Text 21"/>
          <p:cNvSpPr/>
          <p:nvPr/>
        </p:nvSpPr>
        <p:spPr>
          <a:xfrm>
            <a:off x="8562737" y="6091476"/>
            <a:ext cx="5273873"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Predictive analytics aids in creating more effective evacuation plans, ensuring the safety of affected populations.</a:t>
            </a:r>
            <a:endParaRPr lang="en-US" sz="1750" dirty="0"/>
          </a:p>
        </p:txBody>
      </p:sp>
    </p:spTree>
  </p:cSld>
  <p:clrMapOvr>
    <a:masterClrMapping/>
  </p:clrMapOvr>
  <mc:AlternateContent xmlns:mc="http://schemas.openxmlformats.org/markup-compatibility/2006" xmlns:p15="http://schemas.microsoft.com/office/powerpoint/2012/main">
    <mc:Choice Requires="p15">
      <p:transition spd="med">
        <p15:prstTrans prst="win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2590" y="680085"/>
            <a:ext cx="7698819" cy="1290161"/>
          </a:xfrm>
          <a:prstGeom prst="rect">
            <a:avLst/>
          </a:prstGeom>
          <a:noFill/>
          <a:ln/>
        </p:spPr>
        <p:txBody>
          <a:bodyPr wrap="square" lIns="0" tIns="0" rIns="0" bIns="0" rtlCol="0" anchor="t"/>
          <a:lstStyle/>
          <a:p>
            <a:pPr marL="0" indent="0">
              <a:lnSpc>
                <a:spcPts val="5050"/>
              </a:lnSpc>
              <a:buNone/>
            </a:pPr>
            <a:r>
              <a:rPr lang="en-US" sz="4050" dirty="0">
                <a:solidFill>
                  <a:srgbClr val="FFFFFF"/>
                </a:solidFill>
                <a:latin typeface="Roboto Medium" pitchFamily="34" charset="0"/>
                <a:ea typeface="Roboto Medium" pitchFamily="34" charset="-122"/>
                <a:cs typeface="Roboto Medium" pitchFamily="34" charset="-120"/>
              </a:rPr>
              <a:t>Key Features of the Database System</a:t>
            </a:r>
            <a:endParaRPr lang="en-US" sz="4050" dirty="0"/>
          </a:p>
        </p:txBody>
      </p:sp>
      <p:pic>
        <p:nvPicPr>
          <p:cNvPr id="4" name="Image 1" descr="preencoded.png"/>
          <p:cNvPicPr>
            <a:picLocks noChangeAspect="1"/>
          </p:cNvPicPr>
          <p:nvPr/>
        </p:nvPicPr>
        <p:blipFill>
          <a:blip r:embed="rId4"/>
          <a:stretch>
            <a:fillRect/>
          </a:stretch>
        </p:blipFill>
        <p:spPr>
          <a:xfrm>
            <a:off x="722590" y="2279928"/>
            <a:ext cx="516136" cy="516136"/>
          </a:xfrm>
          <a:prstGeom prst="rect">
            <a:avLst/>
          </a:prstGeom>
        </p:spPr>
      </p:pic>
      <p:sp>
        <p:nvSpPr>
          <p:cNvPr id="5" name="Text 1"/>
          <p:cNvSpPr/>
          <p:nvPr/>
        </p:nvSpPr>
        <p:spPr>
          <a:xfrm>
            <a:off x="722590" y="3002518"/>
            <a:ext cx="2913340" cy="322659"/>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Real-Time Data Ingestion</a:t>
            </a:r>
            <a:endParaRPr lang="en-US" sz="2000" dirty="0"/>
          </a:p>
        </p:txBody>
      </p:sp>
      <p:sp>
        <p:nvSpPr>
          <p:cNvPr id="6" name="Text 2"/>
          <p:cNvSpPr/>
          <p:nvPr/>
        </p:nvSpPr>
        <p:spPr>
          <a:xfrm>
            <a:off x="722590" y="3449003"/>
            <a:ext cx="3694509" cy="990838"/>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The system continuously collects data from various sources, ensuring rapid data ingestion and processing.</a:t>
            </a:r>
            <a:endParaRPr lang="en-US" sz="1600" dirty="0"/>
          </a:p>
        </p:txBody>
      </p:sp>
      <p:pic>
        <p:nvPicPr>
          <p:cNvPr id="7" name="Image 2" descr="preencoded.png"/>
          <p:cNvPicPr>
            <a:picLocks noChangeAspect="1"/>
          </p:cNvPicPr>
          <p:nvPr/>
        </p:nvPicPr>
        <p:blipFill>
          <a:blip r:embed="rId5"/>
          <a:stretch>
            <a:fillRect/>
          </a:stretch>
        </p:blipFill>
        <p:spPr>
          <a:xfrm>
            <a:off x="4726781" y="2279928"/>
            <a:ext cx="516136" cy="516136"/>
          </a:xfrm>
          <a:prstGeom prst="rect">
            <a:avLst/>
          </a:prstGeom>
        </p:spPr>
      </p:pic>
      <p:sp>
        <p:nvSpPr>
          <p:cNvPr id="8" name="Text 3"/>
          <p:cNvSpPr/>
          <p:nvPr/>
        </p:nvSpPr>
        <p:spPr>
          <a:xfrm>
            <a:off x="4726781" y="3002518"/>
            <a:ext cx="2580799" cy="322659"/>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Secure Data Storage</a:t>
            </a:r>
            <a:endParaRPr lang="en-US" sz="2000" dirty="0"/>
          </a:p>
        </p:txBody>
      </p:sp>
      <p:sp>
        <p:nvSpPr>
          <p:cNvPr id="9" name="Text 4"/>
          <p:cNvSpPr/>
          <p:nvPr/>
        </p:nvSpPr>
        <p:spPr>
          <a:xfrm>
            <a:off x="4726781" y="3449003"/>
            <a:ext cx="3694628" cy="990838"/>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Robust security measures protect sensitive data, ensuring its integrity and availability.</a:t>
            </a:r>
            <a:endParaRPr lang="en-US" sz="1600" dirty="0"/>
          </a:p>
        </p:txBody>
      </p:sp>
      <p:pic>
        <p:nvPicPr>
          <p:cNvPr id="10" name="Image 3" descr="preencoded.png"/>
          <p:cNvPicPr>
            <a:picLocks noChangeAspect="1"/>
          </p:cNvPicPr>
          <p:nvPr/>
        </p:nvPicPr>
        <p:blipFill>
          <a:blip r:embed="rId6"/>
          <a:stretch>
            <a:fillRect/>
          </a:stretch>
        </p:blipFill>
        <p:spPr>
          <a:xfrm>
            <a:off x="722590" y="5059204"/>
            <a:ext cx="516136" cy="516136"/>
          </a:xfrm>
          <a:prstGeom prst="rect">
            <a:avLst/>
          </a:prstGeom>
        </p:spPr>
      </p:pic>
      <p:sp>
        <p:nvSpPr>
          <p:cNvPr id="11" name="Text 5"/>
          <p:cNvSpPr/>
          <p:nvPr/>
        </p:nvSpPr>
        <p:spPr>
          <a:xfrm>
            <a:off x="722590" y="5781794"/>
            <a:ext cx="3693081" cy="322659"/>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Advanced Analytics Capabilities</a:t>
            </a:r>
            <a:endParaRPr lang="en-US" sz="2000" dirty="0"/>
          </a:p>
        </p:txBody>
      </p:sp>
      <p:sp>
        <p:nvSpPr>
          <p:cNvPr id="12" name="Text 6"/>
          <p:cNvSpPr/>
          <p:nvPr/>
        </p:nvSpPr>
        <p:spPr>
          <a:xfrm>
            <a:off x="722590" y="6228278"/>
            <a:ext cx="3694509" cy="1321118"/>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The system provides advanced analytics capabilities for data exploration, pattern identification, and predictive modeling.</a:t>
            </a:r>
            <a:endParaRPr lang="en-US" sz="1600" dirty="0"/>
          </a:p>
        </p:txBody>
      </p:sp>
      <p:pic>
        <p:nvPicPr>
          <p:cNvPr id="13" name="Image 4" descr="preencoded.png"/>
          <p:cNvPicPr>
            <a:picLocks noChangeAspect="1"/>
          </p:cNvPicPr>
          <p:nvPr/>
        </p:nvPicPr>
        <p:blipFill>
          <a:blip r:embed="rId7"/>
          <a:stretch>
            <a:fillRect/>
          </a:stretch>
        </p:blipFill>
        <p:spPr>
          <a:xfrm>
            <a:off x="4726781" y="5059204"/>
            <a:ext cx="516136" cy="516136"/>
          </a:xfrm>
          <a:prstGeom prst="rect">
            <a:avLst/>
          </a:prstGeom>
        </p:spPr>
      </p:pic>
      <p:sp>
        <p:nvSpPr>
          <p:cNvPr id="14" name="Text 7"/>
          <p:cNvSpPr/>
          <p:nvPr/>
        </p:nvSpPr>
        <p:spPr>
          <a:xfrm>
            <a:off x="4726781" y="5781794"/>
            <a:ext cx="3179445" cy="322659"/>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Visualization and Reporting</a:t>
            </a:r>
            <a:endParaRPr lang="en-US" sz="2000" dirty="0"/>
          </a:p>
        </p:txBody>
      </p:sp>
      <p:sp>
        <p:nvSpPr>
          <p:cNvPr id="15" name="Text 8"/>
          <p:cNvSpPr/>
          <p:nvPr/>
        </p:nvSpPr>
        <p:spPr>
          <a:xfrm>
            <a:off x="4726781" y="6228278"/>
            <a:ext cx="3694628" cy="990838"/>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User-friendly interfaces and reports enable easy visualization and communication of insights.</a:t>
            </a:r>
            <a:endParaRPr 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2241" y="614601"/>
            <a:ext cx="13065919" cy="1396841"/>
          </a:xfrm>
          <a:prstGeom prst="rect">
            <a:avLst/>
          </a:prstGeom>
          <a:noFill/>
          <a:ln/>
        </p:spPr>
        <p:txBody>
          <a:bodyPr wrap="square" lIns="0" tIns="0" rIns="0" bIns="0" rtlCol="0" anchor="t"/>
          <a:lstStyle/>
          <a:p>
            <a:pPr marL="0" indent="0">
              <a:lnSpc>
                <a:spcPts val="5450"/>
              </a:lnSpc>
              <a:buNone/>
            </a:pPr>
            <a:r>
              <a:rPr lang="en-US" sz="4350" dirty="0">
                <a:solidFill>
                  <a:srgbClr val="FFFFFF"/>
                </a:solidFill>
                <a:latin typeface="Roboto Medium" pitchFamily="34" charset="0"/>
                <a:ea typeface="Roboto Medium" pitchFamily="34" charset="-122"/>
                <a:cs typeface="Roboto Medium" pitchFamily="34" charset="-120"/>
              </a:rPr>
              <a:t>Enhancing Decision-Making and Response Capabilities</a:t>
            </a:r>
            <a:endParaRPr lang="en-US" sz="4350" dirty="0"/>
          </a:p>
        </p:txBody>
      </p:sp>
      <p:sp>
        <p:nvSpPr>
          <p:cNvPr id="3" name="Shape 1"/>
          <p:cNvSpPr/>
          <p:nvPr/>
        </p:nvSpPr>
        <p:spPr>
          <a:xfrm>
            <a:off x="782241" y="2458403"/>
            <a:ext cx="2177534" cy="1287780"/>
          </a:xfrm>
          <a:prstGeom prst="roundRect">
            <a:avLst>
              <a:gd name="adj" fmla="val 7290"/>
            </a:avLst>
          </a:prstGeom>
          <a:solidFill>
            <a:srgbClr val="182567"/>
          </a:solidFill>
          <a:ln w="7620">
            <a:solidFill>
              <a:srgbClr val="313E80"/>
            </a:solidFill>
            <a:prstDash val="solid"/>
          </a:ln>
        </p:spPr>
        <p:txBody>
          <a:bodyPr/>
          <a:lstStyle/>
          <a:p>
            <a:endParaRPr lang="en-US"/>
          </a:p>
        </p:txBody>
      </p:sp>
      <p:sp>
        <p:nvSpPr>
          <p:cNvPr id="4" name="Text 2"/>
          <p:cNvSpPr/>
          <p:nvPr/>
        </p:nvSpPr>
        <p:spPr>
          <a:xfrm>
            <a:off x="1013341" y="2878693"/>
            <a:ext cx="158829" cy="447080"/>
          </a:xfrm>
          <a:prstGeom prst="rect">
            <a:avLst/>
          </a:prstGeom>
          <a:noFill/>
          <a:ln/>
        </p:spPr>
        <p:txBody>
          <a:bodyPr wrap="none" lIns="0" tIns="0" rIns="0" bIns="0" rtlCol="0" anchor="t"/>
          <a:lstStyle/>
          <a:p>
            <a:pPr marL="0" indent="0" algn="ctr">
              <a:lnSpc>
                <a:spcPts val="3500"/>
              </a:lnSpc>
              <a:buNone/>
            </a:pPr>
            <a:r>
              <a:rPr lang="en-US" sz="2150" dirty="0">
                <a:solidFill>
                  <a:srgbClr val="CFD0D8"/>
                </a:solidFill>
                <a:latin typeface="Roboto Medium" pitchFamily="34" charset="0"/>
                <a:ea typeface="Roboto Medium" pitchFamily="34" charset="-122"/>
                <a:cs typeface="Roboto Medium" pitchFamily="34" charset="-120"/>
              </a:rPr>
              <a:t>1</a:t>
            </a:r>
            <a:endParaRPr lang="en-US" sz="2150" dirty="0"/>
          </a:p>
        </p:txBody>
      </p:sp>
      <p:sp>
        <p:nvSpPr>
          <p:cNvPr id="5" name="Text 3"/>
          <p:cNvSpPr/>
          <p:nvPr/>
        </p:nvSpPr>
        <p:spPr>
          <a:xfrm>
            <a:off x="3183255" y="2681883"/>
            <a:ext cx="4031813" cy="349210"/>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Improved Situational Awareness</a:t>
            </a:r>
            <a:endParaRPr lang="en-US" sz="2150" dirty="0"/>
          </a:p>
        </p:txBody>
      </p:sp>
      <p:sp>
        <p:nvSpPr>
          <p:cNvPr id="6" name="Text 4"/>
          <p:cNvSpPr/>
          <p:nvPr/>
        </p:nvSpPr>
        <p:spPr>
          <a:xfrm>
            <a:off x="3183255" y="3165158"/>
            <a:ext cx="9843016" cy="357545"/>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The system provides real-time updates on the evolving situation, enabling more informed decisions.</a:t>
            </a:r>
            <a:endParaRPr lang="en-US" sz="1750" dirty="0"/>
          </a:p>
        </p:txBody>
      </p:sp>
      <p:sp>
        <p:nvSpPr>
          <p:cNvPr id="7" name="Shape 5"/>
          <p:cNvSpPr/>
          <p:nvPr/>
        </p:nvSpPr>
        <p:spPr>
          <a:xfrm>
            <a:off x="3071455" y="3730942"/>
            <a:ext cx="10665023" cy="15240"/>
          </a:xfrm>
          <a:prstGeom prst="roundRect">
            <a:avLst>
              <a:gd name="adj" fmla="val 615990"/>
            </a:avLst>
          </a:prstGeom>
          <a:solidFill>
            <a:srgbClr val="313E80"/>
          </a:solidFill>
          <a:ln/>
        </p:spPr>
        <p:txBody>
          <a:bodyPr/>
          <a:lstStyle/>
          <a:p>
            <a:endParaRPr lang="en-US"/>
          </a:p>
        </p:txBody>
      </p:sp>
      <p:sp>
        <p:nvSpPr>
          <p:cNvPr id="8" name="Shape 6"/>
          <p:cNvSpPr/>
          <p:nvPr/>
        </p:nvSpPr>
        <p:spPr>
          <a:xfrm>
            <a:off x="782241" y="3857863"/>
            <a:ext cx="4355187" cy="1645325"/>
          </a:xfrm>
          <a:prstGeom prst="roundRect">
            <a:avLst>
              <a:gd name="adj" fmla="val 5706"/>
            </a:avLst>
          </a:prstGeom>
          <a:solidFill>
            <a:srgbClr val="182567"/>
          </a:solidFill>
          <a:ln w="7620">
            <a:solidFill>
              <a:srgbClr val="313E80"/>
            </a:solidFill>
            <a:prstDash val="solid"/>
          </a:ln>
        </p:spPr>
        <p:txBody>
          <a:bodyPr/>
          <a:lstStyle/>
          <a:p>
            <a:endParaRPr lang="en-US"/>
          </a:p>
        </p:txBody>
      </p:sp>
      <p:sp>
        <p:nvSpPr>
          <p:cNvPr id="9" name="Text 7"/>
          <p:cNvSpPr/>
          <p:nvPr/>
        </p:nvSpPr>
        <p:spPr>
          <a:xfrm>
            <a:off x="1013341" y="4456986"/>
            <a:ext cx="158829" cy="447080"/>
          </a:xfrm>
          <a:prstGeom prst="rect">
            <a:avLst/>
          </a:prstGeom>
          <a:noFill/>
          <a:ln/>
        </p:spPr>
        <p:txBody>
          <a:bodyPr wrap="none" lIns="0" tIns="0" rIns="0" bIns="0" rtlCol="0" anchor="t"/>
          <a:lstStyle/>
          <a:p>
            <a:pPr marL="0" indent="0" algn="ctr">
              <a:lnSpc>
                <a:spcPts val="3500"/>
              </a:lnSpc>
              <a:buNone/>
            </a:pPr>
            <a:r>
              <a:rPr lang="en-US" sz="2150" dirty="0">
                <a:solidFill>
                  <a:srgbClr val="CFD0D8"/>
                </a:solidFill>
                <a:latin typeface="Roboto Medium" pitchFamily="34" charset="0"/>
                <a:ea typeface="Roboto Medium" pitchFamily="34" charset="-122"/>
                <a:cs typeface="Roboto Medium" pitchFamily="34" charset="-120"/>
              </a:rPr>
              <a:t>2</a:t>
            </a:r>
            <a:endParaRPr lang="en-US" sz="2150" dirty="0"/>
          </a:p>
        </p:txBody>
      </p:sp>
      <p:sp>
        <p:nvSpPr>
          <p:cNvPr id="10" name="Text 8"/>
          <p:cNvSpPr/>
          <p:nvPr/>
        </p:nvSpPr>
        <p:spPr>
          <a:xfrm>
            <a:off x="5360908" y="4081343"/>
            <a:ext cx="3851434" cy="349210"/>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Optimized Resource Allocation</a:t>
            </a:r>
            <a:endParaRPr lang="en-US" sz="2150" dirty="0"/>
          </a:p>
        </p:txBody>
      </p:sp>
      <p:sp>
        <p:nvSpPr>
          <p:cNvPr id="11" name="Text 9"/>
          <p:cNvSpPr/>
          <p:nvPr/>
        </p:nvSpPr>
        <p:spPr>
          <a:xfrm>
            <a:off x="5360908" y="4564618"/>
            <a:ext cx="8263771" cy="715089"/>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Predictive analytics helps to prioritize resources and allocate them to areas with the highest need.</a:t>
            </a:r>
            <a:endParaRPr lang="en-US" sz="1750" dirty="0"/>
          </a:p>
        </p:txBody>
      </p:sp>
      <p:sp>
        <p:nvSpPr>
          <p:cNvPr id="12" name="Shape 10"/>
          <p:cNvSpPr/>
          <p:nvPr/>
        </p:nvSpPr>
        <p:spPr>
          <a:xfrm>
            <a:off x="5249108" y="5487948"/>
            <a:ext cx="8487370" cy="15240"/>
          </a:xfrm>
          <a:prstGeom prst="roundRect">
            <a:avLst>
              <a:gd name="adj" fmla="val 615990"/>
            </a:avLst>
          </a:prstGeom>
          <a:solidFill>
            <a:srgbClr val="313E80"/>
          </a:solidFill>
          <a:ln/>
        </p:spPr>
        <p:txBody>
          <a:bodyPr/>
          <a:lstStyle/>
          <a:p>
            <a:endParaRPr lang="en-US"/>
          </a:p>
        </p:txBody>
      </p:sp>
      <p:sp>
        <p:nvSpPr>
          <p:cNvPr id="13" name="Shape 11"/>
          <p:cNvSpPr/>
          <p:nvPr/>
        </p:nvSpPr>
        <p:spPr>
          <a:xfrm>
            <a:off x="782241" y="5614868"/>
            <a:ext cx="6532959" cy="2002869"/>
          </a:xfrm>
          <a:prstGeom prst="roundRect">
            <a:avLst>
              <a:gd name="adj" fmla="val 4687"/>
            </a:avLst>
          </a:prstGeom>
          <a:solidFill>
            <a:srgbClr val="182567"/>
          </a:solidFill>
          <a:ln w="7620">
            <a:solidFill>
              <a:srgbClr val="313E80"/>
            </a:solidFill>
            <a:prstDash val="solid"/>
          </a:ln>
        </p:spPr>
        <p:txBody>
          <a:bodyPr/>
          <a:lstStyle/>
          <a:p>
            <a:endParaRPr lang="en-US"/>
          </a:p>
        </p:txBody>
      </p:sp>
      <p:sp>
        <p:nvSpPr>
          <p:cNvPr id="14" name="Text 12"/>
          <p:cNvSpPr/>
          <p:nvPr/>
        </p:nvSpPr>
        <p:spPr>
          <a:xfrm>
            <a:off x="1013341" y="6392704"/>
            <a:ext cx="158829" cy="447080"/>
          </a:xfrm>
          <a:prstGeom prst="rect">
            <a:avLst/>
          </a:prstGeom>
          <a:noFill/>
          <a:ln/>
        </p:spPr>
        <p:txBody>
          <a:bodyPr wrap="none" lIns="0" tIns="0" rIns="0" bIns="0" rtlCol="0" anchor="t"/>
          <a:lstStyle/>
          <a:p>
            <a:pPr marL="0" indent="0" algn="ctr">
              <a:lnSpc>
                <a:spcPts val="3500"/>
              </a:lnSpc>
              <a:buNone/>
            </a:pPr>
            <a:r>
              <a:rPr lang="en-US" sz="2150" dirty="0">
                <a:solidFill>
                  <a:srgbClr val="CFD0D8"/>
                </a:solidFill>
                <a:latin typeface="Roboto Medium" pitchFamily="34" charset="0"/>
                <a:ea typeface="Roboto Medium" pitchFamily="34" charset="-122"/>
                <a:cs typeface="Roboto Medium" pitchFamily="34" charset="-120"/>
              </a:rPr>
              <a:t>3</a:t>
            </a:r>
            <a:endParaRPr lang="en-US" sz="2150" dirty="0"/>
          </a:p>
        </p:txBody>
      </p:sp>
      <p:sp>
        <p:nvSpPr>
          <p:cNvPr id="15" name="Text 13"/>
          <p:cNvSpPr/>
          <p:nvPr/>
        </p:nvSpPr>
        <p:spPr>
          <a:xfrm>
            <a:off x="7538680" y="5838349"/>
            <a:ext cx="2908221" cy="349210"/>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Enhanced Coordination</a:t>
            </a:r>
            <a:endParaRPr lang="en-US" sz="2150" dirty="0"/>
          </a:p>
        </p:txBody>
      </p:sp>
      <p:sp>
        <p:nvSpPr>
          <p:cNvPr id="16" name="Text 14"/>
          <p:cNvSpPr/>
          <p:nvPr/>
        </p:nvSpPr>
        <p:spPr>
          <a:xfrm>
            <a:off x="7538680" y="6321623"/>
            <a:ext cx="6085999" cy="1072634"/>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The system facilitates efficient communication and coordination among emergency responders and government agencies.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079" y="496610"/>
            <a:ext cx="7883842" cy="1125141"/>
          </a:xfrm>
          <a:prstGeom prst="rect">
            <a:avLst/>
          </a:prstGeom>
          <a:noFill/>
          <a:ln/>
        </p:spPr>
        <p:txBody>
          <a:bodyPr wrap="square" lIns="0" tIns="0" rIns="0" bIns="0" rtlCol="0" anchor="t"/>
          <a:lstStyle/>
          <a:p>
            <a:pPr marL="0" indent="0">
              <a:lnSpc>
                <a:spcPts val="4400"/>
              </a:lnSpc>
              <a:buNone/>
            </a:pPr>
            <a:r>
              <a:rPr lang="en-US" sz="3500" dirty="0">
                <a:solidFill>
                  <a:srgbClr val="FFFFFF"/>
                </a:solidFill>
                <a:latin typeface="Roboto Medium" pitchFamily="34" charset="0"/>
                <a:ea typeface="Roboto Medium" pitchFamily="34" charset="-122"/>
                <a:cs typeface="Roboto Medium" pitchFamily="34" charset="-120"/>
              </a:rPr>
              <a:t>Empowering Rescue Teams and Government Agencies</a:t>
            </a:r>
            <a:endParaRPr lang="en-US" sz="3500" dirty="0"/>
          </a:p>
        </p:txBody>
      </p:sp>
      <p:sp>
        <p:nvSpPr>
          <p:cNvPr id="4" name="Shape 1"/>
          <p:cNvSpPr/>
          <p:nvPr/>
        </p:nvSpPr>
        <p:spPr>
          <a:xfrm>
            <a:off x="888683" y="1891784"/>
            <a:ext cx="22860" cy="5841206"/>
          </a:xfrm>
          <a:prstGeom prst="roundRect">
            <a:avLst>
              <a:gd name="adj" fmla="val 330756"/>
            </a:avLst>
          </a:prstGeom>
          <a:solidFill>
            <a:srgbClr val="313E80"/>
          </a:solidFill>
          <a:ln/>
        </p:spPr>
        <p:txBody>
          <a:bodyPr/>
          <a:lstStyle/>
          <a:p>
            <a:endParaRPr lang="en-US"/>
          </a:p>
        </p:txBody>
      </p:sp>
      <p:sp>
        <p:nvSpPr>
          <p:cNvPr id="5" name="Shape 2"/>
          <p:cNvSpPr/>
          <p:nvPr/>
        </p:nvSpPr>
        <p:spPr>
          <a:xfrm>
            <a:off x="1079778" y="2285405"/>
            <a:ext cx="630079" cy="22860"/>
          </a:xfrm>
          <a:prstGeom prst="roundRect">
            <a:avLst>
              <a:gd name="adj" fmla="val 330756"/>
            </a:avLst>
          </a:prstGeom>
          <a:solidFill>
            <a:srgbClr val="313E80"/>
          </a:solidFill>
          <a:ln/>
        </p:spPr>
        <p:txBody>
          <a:bodyPr/>
          <a:lstStyle/>
          <a:p>
            <a:endParaRPr lang="en-US"/>
          </a:p>
        </p:txBody>
      </p:sp>
      <p:sp>
        <p:nvSpPr>
          <p:cNvPr id="6" name="Shape 3"/>
          <p:cNvSpPr/>
          <p:nvPr/>
        </p:nvSpPr>
        <p:spPr>
          <a:xfrm>
            <a:off x="697587" y="2094309"/>
            <a:ext cx="405051" cy="405051"/>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7" name="Text 4"/>
          <p:cNvSpPr/>
          <p:nvPr/>
        </p:nvSpPr>
        <p:spPr>
          <a:xfrm>
            <a:off x="823317" y="2161818"/>
            <a:ext cx="153472" cy="270034"/>
          </a:xfrm>
          <a:prstGeom prst="rect">
            <a:avLst/>
          </a:prstGeom>
          <a:noFill/>
          <a:ln/>
        </p:spPr>
        <p:txBody>
          <a:bodyPr wrap="none" lIns="0" tIns="0" rIns="0" bIns="0" rtlCol="0" anchor="t"/>
          <a:lstStyle/>
          <a:p>
            <a:pPr marL="0" indent="0" algn="ctr">
              <a:lnSpc>
                <a:spcPts val="2100"/>
              </a:lnSpc>
              <a:buNone/>
            </a:pPr>
            <a:r>
              <a:rPr lang="en-US" sz="2100" dirty="0">
                <a:solidFill>
                  <a:srgbClr val="CFD0D8"/>
                </a:solidFill>
                <a:latin typeface="Roboto Medium" pitchFamily="34" charset="0"/>
                <a:ea typeface="Roboto Medium" pitchFamily="34" charset="-122"/>
                <a:cs typeface="Roboto Medium" pitchFamily="34" charset="-120"/>
              </a:rPr>
              <a:t>1</a:t>
            </a:r>
            <a:endParaRPr lang="en-US" sz="2100" dirty="0"/>
          </a:p>
        </p:txBody>
      </p:sp>
      <p:sp>
        <p:nvSpPr>
          <p:cNvPr id="8" name="Text 5"/>
          <p:cNvSpPr/>
          <p:nvPr/>
        </p:nvSpPr>
        <p:spPr>
          <a:xfrm>
            <a:off x="1890236" y="2071807"/>
            <a:ext cx="2664023" cy="281226"/>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Informed Decision-Making</a:t>
            </a:r>
            <a:endParaRPr lang="en-US" sz="1750" dirty="0"/>
          </a:p>
        </p:txBody>
      </p:sp>
      <p:sp>
        <p:nvSpPr>
          <p:cNvPr id="9" name="Text 6"/>
          <p:cNvSpPr/>
          <p:nvPr/>
        </p:nvSpPr>
        <p:spPr>
          <a:xfrm>
            <a:off x="1890236" y="2461022"/>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Rescue teams make informed decisions based on real-time data and predictive insights.</a:t>
            </a:r>
            <a:endParaRPr lang="en-US" sz="1400" dirty="0"/>
          </a:p>
        </p:txBody>
      </p:sp>
      <p:sp>
        <p:nvSpPr>
          <p:cNvPr id="10" name="Shape 7"/>
          <p:cNvSpPr/>
          <p:nvPr/>
        </p:nvSpPr>
        <p:spPr>
          <a:xfrm>
            <a:off x="1079778" y="3790712"/>
            <a:ext cx="630079" cy="22860"/>
          </a:xfrm>
          <a:prstGeom prst="roundRect">
            <a:avLst>
              <a:gd name="adj" fmla="val 330756"/>
            </a:avLst>
          </a:prstGeom>
          <a:solidFill>
            <a:srgbClr val="313E80"/>
          </a:solidFill>
          <a:ln/>
        </p:spPr>
        <p:txBody>
          <a:bodyPr/>
          <a:lstStyle/>
          <a:p>
            <a:endParaRPr lang="en-US"/>
          </a:p>
        </p:txBody>
      </p:sp>
      <p:sp>
        <p:nvSpPr>
          <p:cNvPr id="11" name="Shape 8"/>
          <p:cNvSpPr/>
          <p:nvPr/>
        </p:nvSpPr>
        <p:spPr>
          <a:xfrm>
            <a:off x="697587" y="3599617"/>
            <a:ext cx="405051" cy="405051"/>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12" name="Text 9"/>
          <p:cNvSpPr/>
          <p:nvPr/>
        </p:nvSpPr>
        <p:spPr>
          <a:xfrm>
            <a:off x="823317" y="3667125"/>
            <a:ext cx="153472" cy="270034"/>
          </a:xfrm>
          <a:prstGeom prst="rect">
            <a:avLst/>
          </a:prstGeom>
          <a:noFill/>
          <a:ln/>
        </p:spPr>
        <p:txBody>
          <a:bodyPr wrap="none" lIns="0" tIns="0" rIns="0" bIns="0" rtlCol="0" anchor="t"/>
          <a:lstStyle/>
          <a:p>
            <a:pPr marL="0" indent="0" algn="ctr">
              <a:lnSpc>
                <a:spcPts val="2100"/>
              </a:lnSpc>
              <a:buNone/>
            </a:pPr>
            <a:r>
              <a:rPr lang="en-US" sz="2100" dirty="0">
                <a:solidFill>
                  <a:srgbClr val="CFD0D8"/>
                </a:solidFill>
                <a:latin typeface="Roboto Medium" pitchFamily="34" charset="0"/>
                <a:ea typeface="Roboto Medium" pitchFamily="34" charset="-122"/>
                <a:cs typeface="Roboto Medium" pitchFamily="34" charset="-120"/>
              </a:rPr>
              <a:t>2</a:t>
            </a:r>
            <a:endParaRPr lang="en-US" sz="2100" dirty="0"/>
          </a:p>
        </p:txBody>
      </p:sp>
      <p:sp>
        <p:nvSpPr>
          <p:cNvPr id="13" name="Text 10"/>
          <p:cNvSpPr/>
          <p:nvPr/>
        </p:nvSpPr>
        <p:spPr>
          <a:xfrm>
            <a:off x="1890236" y="3577114"/>
            <a:ext cx="2867263" cy="281226"/>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Targeted Search and Rescue</a:t>
            </a:r>
            <a:endParaRPr lang="en-US" sz="1750" dirty="0"/>
          </a:p>
        </p:txBody>
      </p:sp>
      <p:sp>
        <p:nvSpPr>
          <p:cNvPr id="14" name="Text 11"/>
          <p:cNvSpPr/>
          <p:nvPr/>
        </p:nvSpPr>
        <p:spPr>
          <a:xfrm>
            <a:off x="1890236" y="3966329"/>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The system helps identify and locate those in need, directing rescue efforts effectively.</a:t>
            </a:r>
            <a:endParaRPr lang="en-US" sz="1400" dirty="0"/>
          </a:p>
        </p:txBody>
      </p:sp>
      <p:sp>
        <p:nvSpPr>
          <p:cNvPr id="15" name="Shape 12"/>
          <p:cNvSpPr/>
          <p:nvPr/>
        </p:nvSpPr>
        <p:spPr>
          <a:xfrm>
            <a:off x="1079778" y="5296019"/>
            <a:ext cx="630079" cy="22860"/>
          </a:xfrm>
          <a:prstGeom prst="roundRect">
            <a:avLst>
              <a:gd name="adj" fmla="val 330756"/>
            </a:avLst>
          </a:prstGeom>
          <a:solidFill>
            <a:srgbClr val="313E80"/>
          </a:solidFill>
          <a:ln/>
        </p:spPr>
        <p:txBody>
          <a:bodyPr/>
          <a:lstStyle/>
          <a:p>
            <a:endParaRPr lang="en-US"/>
          </a:p>
        </p:txBody>
      </p:sp>
      <p:sp>
        <p:nvSpPr>
          <p:cNvPr id="16" name="Shape 13"/>
          <p:cNvSpPr/>
          <p:nvPr/>
        </p:nvSpPr>
        <p:spPr>
          <a:xfrm>
            <a:off x="697587" y="5104924"/>
            <a:ext cx="405051" cy="405051"/>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17" name="Text 14"/>
          <p:cNvSpPr/>
          <p:nvPr/>
        </p:nvSpPr>
        <p:spPr>
          <a:xfrm>
            <a:off x="823317" y="5172432"/>
            <a:ext cx="153472" cy="270034"/>
          </a:xfrm>
          <a:prstGeom prst="rect">
            <a:avLst/>
          </a:prstGeom>
          <a:noFill/>
          <a:ln/>
        </p:spPr>
        <p:txBody>
          <a:bodyPr wrap="none" lIns="0" tIns="0" rIns="0" bIns="0" rtlCol="0" anchor="t"/>
          <a:lstStyle/>
          <a:p>
            <a:pPr marL="0" indent="0" algn="ctr">
              <a:lnSpc>
                <a:spcPts val="2100"/>
              </a:lnSpc>
              <a:buNone/>
            </a:pPr>
            <a:r>
              <a:rPr lang="en-US" sz="2100" dirty="0">
                <a:solidFill>
                  <a:srgbClr val="CFD0D8"/>
                </a:solidFill>
                <a:latin typeface="Roboto Medium" pitchFamily="34" charset="0"/>
                <a:ea typeface="Roboto Medium" pitchFamily="34" charset="-122"/>
                <a:cs typeface="Roboto Medium" pitchFamily="34" charset="-120"/>
              </a:rPr>
              <a:t>3</a:t>
            </a:r>
            <a:endParaRPr lang="en-US" sz="2100" dirty="0"/>
          </a:p>
        </p:txBody>
      </p:sp>
      <p:sp>
        <p:nvSpPr>
          <p:cNvPr id="18" name="Text 15"/>
          <p:cNvSpPr/>
          <p:nvPr/>
        </p:nvSpPr>
        <p:spPr>
          <a:xfrm>
            <a:off x="1890236" y="5082421"/>
            <a:ext cx="2948583" cy="281226"/>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Optimized Evacuation Routes</a:t>
            </a:r>
            <a:endParaRPr lang="en-US" sz="1750" dirty="0"/>
          </a:p>
        </p:txBody>
      </p:sp>
      <p:sp>
        <p:nvSpPr>
          <p:cNvPr id="19" name="Text 16"/>
          <p:cNvSpPr/>
          <p:nvPr/>
        </p:nvSpPr>
        <p:spPr>
          <a:xfrm>
            <a:off x="1890236" y="5471636"/>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Predictive models aid in creating efficient evacuation routes, ensuring the safety of those affected.</a:t>
            </a:r>
            <a:endParaRPr lang="en-US" sz="1400" dirty="0"/>
          </a:p>
        </p:txBody>
      </p:sp>
      <p:sp>
        <p:nvSpPr>
          <p:cNvPr id="20" name="Shape 17"/>
          <p:cNvSpPr/>
          <p:nvPr/>
        </p:nvSpPr>
        <p:spPr>
          <a:xfrm>
            <a:off x="1079778" y="6801326"/>
            <a:ext cx="630079" cy="22860"/>
          </a:xfrm>
          <a:prstGeom prst="roundRect">
            <a:avLst>
              <a:gd name="adj" fmla="val 330756"/>
            </a:avLst>
          </a:prstGeom>
          <a:solidFill>
            <a:srgbClr val="313E80"/>
          </a:solidFill>
          <a:ln/>
        </p:spPr>
        <p:txBody>
          <a:bodyPr/>
          <a:lstStyle/>
          <a:p>
            <a:endParaRPr lang="en-US"/>
          </a:p>
        </p:txBody>
      </p:sp>
      <p:sp>
        <p:nvSpPr>
          <p:cNvPr id="21" name="Shape 18"/>
          <p:cNvSpPr/>
          <p:nvPr/>
        </p:nvSpPr>
        <p:spPr>
          <a:xfrm>
            <a:off x="697587" y="6610231"/>
            <a:ext cx="405051" cy="405051"/>
          </a:xfrm>
          <a:prstGeom prst="roundRect">
            <a:avLst>
              <a:gd name="adj" fmla="val 18667"/>
            </a:avLst>
          </a:prstGeom>
          <a:solidFill>
            <a:srgbClr val="182567"/>
          </a:solidFill>
          <a:ln w="7620">
            <a:solidFill>
              <a:srgbClr val="313E80"/>
            </a:solidFill>
            <a:prstDash val="solid"/>
          </a:ln>
        </p:spPr>
        <p:txBody>
          <a:bodyPr/>
          <a:lstStyle/>
          <a:p>
            <a:endParaRPr lang="en-US"/>
          </a:p>
        </p:txBody>
      </p:sp>
      <p:sp>
        <p:nvSpPr>
          <p:cNvPr id="22" name="Text 19"/>
          <p:cNvSpPr/>
          <p:nvPr/>
        </p:nvSpPr>
        <p:spPr>
          <a:xfrm>
            <a:off x="823317" y="6677739"/>
            <a:ext cx="153472" cy="270034"/>
          </a:xfrm>
          <a:prstGeom prst="rect">
            <a:avLst/>
          </a:prstGeom>
          <a:noFill/>
          <a:ln/>
        </p:spPr>
        <p:txBody>
          <a:bodyPr wrap="none" lIns="0" tIns="0" rIns="0" bIns="0" rtlCol="0" anchor="t"/>
          <a:lstStyle/>
          <a:p>
            <a:pPr marL="0" indent="0" algn="ctr">
              <a:lnSpc>
                <a:spcPts val="2100"/>
              </a:lnSpc>
              <a:buNone/>
            </a:pPr>
            <a:r>
              <a:rPr lang="en-US" sz="2100" dirty="0">
                <a:solidFill>
                  <a:srgbClr val="CFD0D8"/>
                </a:solidFill>
                <a:latin typeface="Roboto Medium" pitchFamily="34" charset="0"/>
                <a:ea typeface="Roboto Medium" pitchFamily="34" charset="-122"/>
                <a:cs typeface="Roboto Medium" pitchFamily="34" charset="-120"/>
              </a:rPr>
              <a:t>4</a:t>
            </a:r>
            <a:endParaRPr lang="en-US" sz="2100" dirty="0"/>
          </a:p>
        </p:txBody>
      </p:sp>
      <p:sp>
        <p:nvSpPr>
          <p:cNvPr id="23" name="Text 20"/>
          <p:cNvSpPr/>
          <p:nvPr/>
        </p:nvSpPr>
        <p:spPr>
          <a:xfrm>
            <a:off x="1890236" y="6587728"/>
            <a:ext cx="3281839" cy="281226"/>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Improved Disaster Preparedness</a:t>
            </a:r>
            <a:endParaRPr lang="en-US" sz="1750" dirty="0"/>
          </a:p>
        </p:txBody>
      </p:sp>
      <p:sp>
        <p:nvSpPr>
          <p:cNvPr id="24" name="Text 21"/>
          <p:cNvSpPr/>
          <p:nvPr/>
        </p:nvSpPr>
        <p:spPr>
          <a:xfrm>
            <a:off x="1890236" y="6976943"/>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The system supports proactive planning and preparedness, minimizing disaster impact.</a:t>
            </a:r>
            <a:endParaRPr lang="en-US" sz="1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271951"/>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Developing a Robust Database for Predictive Disaster Management</a:t>
            </a:r>
            <a:endParaRPr lang="en-US" sz="4450" dirty="0"/>
          </a:p>
        </p:txBody>
      </p:sp>
      <p:sp>
        <p:nvSpPr>
          <p:cNvPr id="3" name="Text 1"/>
          <p:cNvSpPr/>
          <p:nvPr/>
        </p:nvSpPr>
        <p:spPr>
          <a:xfrm>
            <a:off x="793790" y="4143137"/>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This project focuses on creating a high-performance database management system to support real-time predictive analytics for disaster response. The system must automate data workflows from diverse sources (sensors, social media, etc.), ensuring data consistency and security. Advanced database programming is crucial for handling large datasets, processing complex queries efficiently (e.g., identifying at-risk areas, predicting resource needs), and maintaining data accuracy with comprehensive auditing capabilities to support decision-making and accountability.</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1813</Words>
  <Application>Microsoft Office PowerPoint</Application>
  <PresentationFormat>Custom</PresentationFormat>
  <Paragraphs>180</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Roboto Medium</vt:lpstr>
      <vt:lpstr>Arial</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GISELE NISHIMWE</cp:lastModifiedBy>
  <cp:revision>4</cp:revision>
  <dcterms:created xsi:type="dcterms:W3CDTF">2024-12-04T16:14:27Z</dcterms:created>
  <dcterms:modified xsi:type="dcterms:W3CDTF">2024-12-04T19:49:27Z</dcterms:modified>
</cp:coreProperties>
</file>